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6" r:id="rId1"/>
  </p:sldMasterIdLst>
  <p:notesMasterIdLst>
    <p:notesMasterId r:id="rId20"/>
  </p:notesMasterIdLst>
  <p:sldIdLst>
    <p:sldId id="256" r:id="rId2"/>
    <p:sldId id="263" r:id="rId3"/>
    <p:sldId id="354" r:id="rId4"/>
    <p:sldId id="341" r:id="rId5"/>
    <p:sldId id="358" r:id="rId6"/>
    <p:sldId id="356" r:id="rId7"/>
    <p:sldId id="275" r:id="rId8"/>
    <p:sldId id="362" r:id="rId9"/>
    <p:sldId id="360" r:id="rId10"/>
    <p:sldId id="361" r:id="rId11"/>
    <p:sldId id="376" r:id="rId12"/>
    <p:sldId id="357" r:id="rId13"/>
    <p:sldId id="352" r:id="rId14"/>
    <p:sldId id="259" r:id="rId15"/>
    <p:sldId id="364" r:id="rId16"/>
    <p:sldId id="363" r:id="rId17"/>
    <p:sldId id="350" r:id="rId18"/>
    <p:sldId id="313" r:id="rId19"/>
  </p:sldIdLst>
  <p:sldSz cx="9144000" cy="5143500" type="screen16x9"/>
  <p:notesSz cx="6858000" cy="9144000"/>
  <p:embeddedFontLst>
    <p:embeddedFont>
      <p:font typeface="Arvo" panose="020B0604020202020204" charset="0"/>
      <p:regular r:id="rId21"/>
      <p:bold r:id="rId22"/>
      <p:italic r:id="rId23"/>
      <p:boldItalic r:id="rId24"/>
    </p:embeddedFont>
    <p:embeddedFont>
      <p:font typeface="Barlow Condensed" panose="020B0604020202020204" charset="-18"/>
      <p:regular r:id="rId25"/>
      <p:bold r:id="rId26"/>
      <p:italic r:id="rId27"/>
      <p:boldItalic r:id="rId28"/>
    </p:embeddedFont>
    <p:embeddedFont>
      <p:font typeface="Barlow Condensed Medium" panose="020B0604020202020204" charset="-18"/>
      <p:regular r:id="rId29"/>
      <p:bold r:id="rId30"/>
      <p:italic r:id="rId31"/>
      <p:boldItalic r:id="rId32"/>
    </p:embeddedFont>
    <p:embeddedFont>
      <p:font typeface="Barlow Condensed SemiBold" panose="020B0604020202020204" charset="-18"/>
      <p:regular r:id="rId33"/>
      <p:bold r:id="rId34"/>
      <p:italic r:id="rId35"/>
      <p:boldItalic r:id="rId36"/>
    </p:embeddedFont>
    <p:embeddedFont>
      <p:font typeface="Fira Sans Extra Condensed Medium" panose="020B060402020202020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8790"/>
    <a:srgbClr val="0C2E3A"/>
    <a:srgbClr val="F5340B"/>
    <a:srgbClr val="FDA931"/>
    <a:srgbClr val="FFA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838BCE-B954-4D82-9E1E-1FEFF33FBBF8}">
  <a:tblStyle styleId="{FD838BCE-B954-4D82-9E1E-1FEFF33FBBF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font" Target="fonts/font2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3" name="Google Shape;20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793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1" name="Google Shape;2551;ga460e844e7_2_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2" name="Google Shape;2552;ga460e844e7_2_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1457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g9d351df191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7" name="Google Shape;2077;g9d351df191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g9d351df191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7" name="Google Shape;2077;g9d351df191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9303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1" name="Google Shape;2551;ga460e844e7_2_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2" name="Google Shape;2552;ga460e844e7_2_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599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2" name="Google Shape;3782;ga40b034ae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3" name="Google Shape;3783;ga40b034ae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ga3c05abd0c_0_1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5" name="Google Shape;2155;ga3c05abd0c_0_1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Google Shape;2054;g9c487f8d59_0_7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5" name="Google Shape;2055;g9c487f8d59_0_7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4555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1054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4674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54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" name="Google Shape;2386;ga3edeba6e6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7" name="Google Shape;2387;ga3edeba6e6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051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g9c487f8d59_0_1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2" name="Google Shape;2352;g9c487f8d59_0_1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303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194950" y="1243575"/>
            <a:ext cx="47463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925950" y="3296175"/>
            <a:ext cx="32922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2">
  <p:cSld name="Table of contents 2"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6"/>
          <p:cNvSpPr txBox="1">
            <a:spLocks noGrp="1"/>
          </p:cNvSpPr>
          <p:nvPr>
            <p:ph type="ctrTitle"/>
          </p:nvPr>
        </p:nvSpPr>
        <p:spPr>
          <a:xfrm>
            <a:off x="2139858" y="1377824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57" name="Google Shape;557;p16"/>
          <p:cNvSpPr txBox="1">
            <a:spLocks noGrp="1"/>
          </p:cNvSpPr>
          <p:nvPr>
            <p:ph type="title" idx="2" hasCustomPrompt="1"/>
          </p:nvPr>
        </p:nvSpPr>
        <p:spPr>
          <a:xfrm>
            <a:off x="813900" y="1424244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58" name="Google Shape;558;p16"/>
          <p:cNvSpPr txBox="1">
            <a:spLocks noGrp="1"/>
          </p:cNvSpPr>
          <p:nvPr>
            <p:ph type="subTitle" idx="1"/>
          </p:nvPr>
        </p:nvSpPr>
        <p:spPr>
          <a:xfrm>
            <a:off x="2139858" y="1729862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9" name="Google Shape;559;p16"/>
          <p:cNvSpPr txBox="1">
            <a:spLocks noGrp="1"/>
          </p:cNvSpPr>
          <p:nvPr>
            <p:ph type="ctrTitle" idx="3"/>
          </p:nvPr>
        </p:nvSpPr>
        <p:spPr>
          <a:xfrm>
            <a:off x="4572000" y="468450"/>
            <a:ext cx="3790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cxnSp>
        <p:nvCxnSpPr>
          <p:cNvPr id="560" name="Google Shape;560;p16"/>
          <p:cNvCxnSpPr/>
          <p:nvPr/>
        </p:nvCxnSpPr>
        <p:spPr>
          <a:xfrm>
            <a:off x="8634675" y="-1279600"/>
            <a:ext cx="0" cy="2280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61" name="Google Shape;561;p16"/>
          <p:cNvGrpSpPr/>
          <p:nvPr/>
        </p:nvGrpSpPr>
        <p:grpSpPr>
          <a:xfrm rot="-5400000">
            <a:off x="665620" y="3611830"/>
            <a:ext cx="877851" cy="2209091"/>
            <a:chOff x="-26858" y="-227337"/>
            <a:chExt cx="1093215" cy="2757917"/>
          </a:xfrm>
        </p:grpSpPr>
        <p:sp>
          <p:nvSpPr>
            <p:cNvPr id="562" name="Google Shape;562;p1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1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1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1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1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4" name="Google Shape;584;p16"/>
          <p:cNvSpPr txBox="1">
            <a:spLocks noGrp="1"/>
          </p:cNvSpPr>
          <p:nvPr>
            <p:ph type="ctrTitle" idx="4"/>
          </p:nvPr>
        </p:nvSpPr>
        <p:spPr>
          <a:xfrm>
            <a:off x="5998758" y="1377824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85" name="Google Shape;585;p16"/>
          <p:cNvSpPr txBox="1">
            <a:spLocks noGrp="1"/>
          </p:cNvSpPr>
          <p:nvPr>
            <p:ph type="title" idx="5" hasCustomPrompt="1"/>
          </p:nvPr>
        </p:nvSpPr>
        <p:spPr>
          <a:xfrm>
            <a:off x="4672800" y="1424244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86" name="Google Shape;586;p16"/>
          <p:cNvSpPr txBox="1">
            <a:spLocks noGrp="1"/>
          </p:cNvSpPr>
          <p:nvPr>
            <p:ph type="subTitle" idx="6"/>
          </p:nvPr>
        </p:nvSpPr>
        <p:spPr>
          <a:xfrm>
            <a:off x="5998758" y="1729862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7" name="Google Shape;587;p16"/>
          <p:cNvSpPr txBox="1">
            <a:spLocks noGrp="1"/>
          </p:cNvSpPr>
          <p:nvPr>
            <p:ph type="ctrTitle" idx="7"/>
          </p:nvPr>
        </p:nvSpPr>
        <p:spPr>
          <a:xfrm>
            <a:off x="2139858" y="3122063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88" name="Google Shape;588;p16"/>
          <p:cNvSpPr txBox="1">
            <a:spLocks noGrp="1"/>
          </p:cNvSpPr>
          <p:nvPr>
            <p:ph type="title" idx="8" hasCustomPrompt="1"/>
          </p:nvPr>
        </p:nvSpPr>
        <p:spPr>
          <a:xfrm>
            <a:off x="813900" y="3168483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89" name="Google Shape;589;p16"/>
          <p:cNvSpPr txBox="1">
            <a:spLocks noGrp="1"/>
          </p:cNvSpPr>
          <p:nvPr>
            <p:ph type="subTitle" idx="9"/>
          </p:nvPr>
        </p:nvSpPr>
        <p:spPr>
          <a:xfrm>
            <a:off x="2139858" y="3474101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0" name="Google Shape;590;p16"/>
          <p:cNvSpPr txBox="1">
            <a:spLocks noGrp="1"/>
          </p:cNvSpPr>
          <p:nvPr>
            <p:ph type="ctrTitle" idx="13"/>
          </p:nvPr>
        </p:nvSpPr>
        <p:spPr>
          <a:xfrm>
            <a:off x="5998758" y="3122063"/>
            <a:ext cx="18378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Barlow Condensed SemiBold"/>
              <a:buNone/>
              <a:defRPr sz="2000"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591" name="Google Shape;591;p16"/>
          <p:cNvSpPr txBox="1">
            <a:spLocks noGrp="1"/>
          </p:cNvSpPr>
          <p:nvPr>
            <p:ph type="title" idx="14" hasCustomPrompt="1"/>
          </p:nvPr>
        </p:nvSpPr>
        <p:spPr>
          <a:xfrm>
            <a:off x="4672800" y="3168483"/>
            <a:ext cx="1161300" cy="94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92" name="Google Shape;592;p16"/>
          <p:cNvSpPr txBox="1">
            <a:spLocks noGrp="1"/>
          </p:cNvSpPr>
          <p:nvPr>
            <p:ph type="subTitle" idx="15"/>
          </p:nvPr>
        </p:nvSpPr>
        <p:spPr>
          <a:xfrm>
            <a:off x="5998758" y="3474101"/>
            <a:ext cx="2331600" cy="6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3" name="Google Shape;593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3394672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26"/>
          <p:cNvSpPr txBox="1">
            <a:spLocks noGrp="1"/>
          </p:cNvSpPr>
          <p:nvPr>
            <p:ph type="title"/>
          </p:nvPr>
        </p:nvSpPr>
        <p:spPr>
          <a:xfrm flipH="1">
            <a:off x="1342550" y="1770450"/>
            <a:ext cx="2944500" cy="61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22" name="Google Shape;1022;p26"/>
          <p:cNvSpPr txBox="1">
            <a:spLocks noGrp="1"/>
          </p:cNvSpPr>
          <p:nvPr>
            <p:ph type="subTitle" idx="1"/>
          </p:nvPr>
        </p:nvSpPr>
        <p:spPr>
          <a:xfrm flipH="1">
            <a:off x="1342550" y="2387550"/>
            <a:ext cx="2944500" cy="98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023" name="Google Shape;1023;p26"/>
          <p:cNvGrpSpPr/>
          <p:nvPr/>
        </p:nvGrpSpPr>
        <p:grpSpPr>
          <a:xfrm rot="5400000">
            <a:off x="7613820" y="-665620"/>
            <a:ext cx="877851" cy="2209091"/>
            <a:chOff x="-26858" y="-227337"/>
            <a:chExt cx="1093215" cy="2757917"/>
          </a:xfrm>
        </p:grpSpPr>
        <p:sp>
          <p:nvSpPr>
            <p:cNvPr id="1024" name="Google Shape;1024;p2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2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2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2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2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2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2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2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2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2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2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2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2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2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2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2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2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2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2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2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6" name="Google Shape;1046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9752559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ctrTitle"/>
          </p:nvPr>
        </p:nvSpPr>
        <p:spPr>
          <a:xfrm flipH="1">
            <a:off x="770725" y="468450"/>
            <a:ext cx="44631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07" name="Google Shape;107;p4"/>
          <p:cNvCxnSpPr/>
          <p:nvPr/>
        </p:nvCxnSpPr>
        <p:spPr>
          <a:xfrm>
            <a:off x="498025" y="-63925"/>
            <a:ext cx="0" cy="1124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8" name="Google Shape;108;p4"/>
          <p:cNvSpPr txBox="1">
            <a:spLocks noGrp="1"/>
          </p:cNvSpPr>
          <p:nvPr>
            <p:ph type="subTitle" idx="1"/>
          </p:nvPr>
        </p:nvSpPr>
        <p:spPr>
          <a:xfrm>
            <a:off x="770700" y="1216175"/>
            <a:ext cx="7662600" cy="33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AutoNum type="arabicPeriod"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AutoNum type="romanLcPeriod"/>
              <a:defRPr sz="1000"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AutoNum type="arabicPeriod"/>
              <a:defRPr sz="1000"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AutoNum type="alphaLcPeriod"/>
              <a:defRPr sz="1000"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AutoNum type="romanLcPeriod"/>
              <a:defRPr sz="1000"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AutoNum type="arabicPeriod"/>
              <a:defRPr sz="1000"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AutoNum type="alphaLcPeriod"/>
              <a:defRPr sz="1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AutoNum type="romanLcPeriod"/>
              <a:defRPr sz="1000"/>
            </a:lvl9pPr>
          </a:lstStyle>
          <a:p>
            <a:endParaRPr/>
          </a:p>
        </p:txBody>
      </p:sp>
      <p:grpSp>
        <p:nvGrpSpPr>
          <p:cNvPr id="109" name="Google Shape;109;p4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10" name="Google Shape;110;p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Google Shape;132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70" name="Google Shape;170;p6"/>
          <p:cNvCxnSpPr/>
          <p:nvPr/>
        </p:nvCxnSpPr>
        <p:spPr>
          <a:xfrm>
            <a:off x="8634675" y="-1604650"/>
            <a:ext cx="0" cy="26649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71" name="Google Shape;171;p6"/>
          <p:cNvGrpSpPr/>
          <p:nvPr/>
        </p:nvGrpSpPr>
        <p:grpSpPr>
          <a:xfrm rot="-5400000">
            <a:off x="665620" y="3611830"/>
            <a:ext cx="877851" cy="2209091"/>
            <a:chOff x="-26858" y="-227337"/>
            <a:chExt cx="1093215" cy="2757917"/>
          </a:xfrm>
        </p:grpSpPr>
        <p:sp>
          <p:nvSpPr>
            <p:cNvPr id="172" name="Google Shape;172;p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4" name="Google Shape;194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"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3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3801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419" name="Google Shape;419;p13"/>
          <p:cNvCxnSpPr/>
          <p:nvPr/>
        </p:nvCxnSpPr>
        <p:spPr>
          <a:xfrm>
            <a:off x="498025" y="-63925"/>
            <a:ext cx="0" cy="1124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20" name="Google Shape;420;p13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421" name="Google Shape;421;p1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3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3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3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3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3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3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3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3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3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3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3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3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3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3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3" name="Google Shape;443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_AND_BODY_1"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30"/>
          <p:cNvSpPr txBox="1">
            <a:spLocks noGrp="1"/>
          </p:cNvSpPr>
          <p:nvPr>
            <p:ph type="title"/>
          </p:nvPr>
        </p:nvSpPr>
        <p:spPr>
          <a:xfrm>
            <a:off x="1675800" y="1891935"/>
            <a:ext cx="2562300" cy="164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7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91" name="Google Shape;1191;p30"/>
          <p:cNvSpPr txBox="1">
            <a:spLocks noGrp="1"/>
          </p:cNvSpPr>
          <p:nvPr>
            <p:ph type="subTitle" idx="1"/>
          </p:nvPr>
        </p:nvSpPr>
        <p:spPr>
          <a:xfrm>
            <a:off x="4904575" y="1939924"/>
            <a:ext cx="3526200" cy="16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92" name="Google Shape;1192;p30"/>
          <p:cNvCxnSpPr/>
          <p:nvPr/>
        </p:nvCxnSpPr>
        <p:spPr>
          <a:xfrm>
            <a:off x="4572000" y="-121800"/>
            <a:ext cx="0" cy="37605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93" name="Google Shape;1193;p30"/>
          <p:cNvGrpSpPr/>
          <p:nvPr/>
        </p:nvGrpSpPr>
        <p:grpSpPr>
          <a:xfrm rot="5400000">
            <a:off x="7613820" y="-665620"/>
            <a:ext cx="877851" cy="2209091"/>
            <a:chOff x="-26858" y="-227337"/>
            <a:chExt cx="1093215" cy="2757917"/>
          </a:xfrm>
        </p:grpSpPr>
        <p:sp>
          <p:nvSpPr>
            <p:cNvPr id="1194" name="Google Shape;1194;p30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0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0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0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0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0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0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0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0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0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0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0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0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0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0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0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0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0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0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6" name="Google Shape;1216;p30"/>
          <p:cNvGrpSpPr/>
          <p:nvPr/>
        </p:nvGrpSpPr>
        <p:grpSpPr>
          <a:xfrm rot="-5400000">
            <a:off x="286059" y="3659330"/>
            <a:ext cx="1209907" cy="1782035"/>
            <a:chOff x="700771" y="-227337"/>
            <a:chExt cx="1458774" cy="2138784"/>
          </a:xfrm>
        </p:grpSpPr>
        <p:sp>
          <p:nvSpPr>
            <p:cNvPr id="1217" name="Google Shape;1217;p30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0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0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0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0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0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0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0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0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0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0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0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0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0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0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0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0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0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0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6" name="Google Shape;1236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bg>
      <p:bgPr>
        <a:solidFill>
          <a:schemeClr val="lt1"/>
        </a:solidFill>
        <a:effectLst/>
      </p:bgPr>
    </p:bg>
    <p:spTree>
      <p:nvGrpSpPr>
        <p:cNvPr id="1" name="Shape 1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7" name="Google Shape;1887;p46"/>
          <p:cNvGrpSpPr/>
          <p:nvPr/>
        </p:nvGrpSpPr>
        <p:grpSpPr>
          <a:xfrm>
            <a:off x="7099200" y="2933725"/>
            <a:ext cx="2044793" cy="2209776"/>
            <a:chOff x="1384075" y="241450"/>
            <a:chExt cx="4822625" cy="5215425"/>
          </a:xfrm>
        </p:grpSpPr>
        <p:sp>
          <p:nvSpPr>
            <p:cNvPr id="1888" name="Google Shape;1888;p46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46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46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46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46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46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46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46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46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46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46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46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46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46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46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46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46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46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46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46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46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46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46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46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46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46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46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46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46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46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46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46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46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46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46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46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46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46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46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46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46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2" name="Google Shape;1932;p46"/>
          <p:cNvGrpSpPr/>
          <p:nvPr/>
        </p:nvGrpSpPr>
        <p:grpSpPr>
          <a:xfrm>
            <a:off x="-76200" y="-76200"/>
            <a:ext cx="2286103" cy="2895537"/>
            <a:chOff x="-26858" y="-227337"/>
            <a:chExt cx="2186403" cy="2757917"/>
          </a:xfrm>
        </p:grpSpPr>
        <p:sp>
          <p:nvSpPr>
            <p:cNvPr id="1933" name="Google Shape;1933;p4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46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46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46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46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4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46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46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46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46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46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46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46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46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46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46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46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46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46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46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46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46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46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46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46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46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46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46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46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46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46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46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46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46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46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46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46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3" name="Google Shape;1973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">
    <p:bg>
      <p:bgPr>
        <a:solidFill>
          <a:schemeClr val="lt1"/>
        </a:solidFill>
        <a:effectLst/>
      </p:bgPr>
    </p:bg>
    <p:spTree>
      <p:nvGrpSpPr>
        <p:cNvPr id="1" name="Shape 1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5" name="Google Shape;1975;p47"/>
          <p:cNvGrpSpPr/>
          <p:nvPr/>
        </p:nvGrpSpPr>
        <p:grpSpPr>
          <a:xfrm rot="5400000" flipH="1">
            <a:off x="7613820" y="3611830"/>
            <a:ext cx="877851" cy="2209091"/>
            <a:chOff x="-26858" y="-227337"/>
            <a:chExt cx="1093215" cy="2757917"/>
          </a:xfrm>
        </p:grpSpPr>
        <p:sp>
          <p:nvSpPr>
            <p:cNvPr id="1976" name="Google Shape;1976;p47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4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47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47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47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47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47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47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4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47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47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4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47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47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47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47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47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47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47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47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47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47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8" name="Google Shape;1998;p4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oogle Shape;353;p10"/>
          <p:cNvGrpSpPr/>
          <p:nvPr/>
        </p:nvGrpSpPr>
        <p:grpSpPr>
          <a:xfrm>
            <a:off x="-6570" y="518767"/>
            <a:ext cx="2604982" cy="2256975"/>
            <a:chOff x="-8580" y="487809"/>
            <a:chExt cx="2894424" cy="2507193"/>
          </a:xfrm>
        </p:grpSpPr>
        <p:sp>
          <p:nvSpPr>
            <p:cNvPr id="354" name="Google Shape;354;p10"/>
            <p:cNvSpPr/>
            <p:nvPr/>
          </p:nvSpPr>
          <p:spPr>
            <a:xfrm rot="10800000">
              <a:off x="-8580" y="2159250"/>
              <a:ext cx="726263" cy="83575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0"/>
            <p:cNvSpPr/>
            <p:nvPr/>
          </p:nvSpPr>
          <p:spPr>
            <a:xfrm rot="10800000">
              <a:off x="-8580" y="903907"/>
              <a:ext cx="726263" cy="125540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0"/>
            <p:cNvSpPr/>
            <p:nvPr/>
          </p:nvSpPr>
          <p:spPr>
            <a:xfrm rot="10800000">
              <a:off x="-8580" y="487809"/>
              <a:ext cx="722770" cy="835778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0"/>
            <p:cNvSpPr/>
            <p:nvPr/>
          </p:nvSpPr>
          <p:spPr>
            <a:xfrm rot="10800000">
              <a:off x="-8580" y="1739643"/>
              <a:ext cx="726263" cy="83575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0"/>
            <p:cNvSpPr/>
            <p:nvPr/>
          </p:nvSpPr>
          <p:spPr>
            <a:xfrm rot="10800000">
              <a:off x="-8580" y="2159250"/>
              <a:ext cx="726263" cy="83575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0"/>
            <p:cNvSpPr/>
            <p:nvPr/>
          </p:nvSpPr>
          <p:spPr>
            <a:xfrm rot="10800000">
              <a:off x="717603" y="487809"/>
              <a:ext cx="1445514" cy="835778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0"/>
            <p:cNvSpPr/>
            <p:nvPr/>
          </p:nvSpPr>
          <p:spPr>
            <a:xfrm rot="10800000">
              <a:off x="717630" y="903907"/>
              <a:ext cx="722770" cy="125540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0"/>
            <p:cNvSpPr/>
            <p:nvPr/>
          </p:nvSpPr>
          <p:spPr>
            <a:xfrm rot="10800000">
              <a:off x="717630" y="1739643"/>
              <a:ext cx="722770" cy="835752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0"/>
            <p:cNvSpPr/>
            <p:nvPr/>
          </p:nvSpPr>
          <p:spPr>
            <a:xfrm rot="10800000">
              <a:off x="-8580" y="1739643"/>
              <a:ext cx="726263" cy="83575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0"/>
            <p:cNvSpPr/>
            <p:nvPr/>
          </p:nvSpPr>
          <p:spPr>
            <a:xfrm rot="10800000">
              <a:off x="2163100" y="903904"/>
              <a:ext cx="722744" cy="835778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0"/>
            <p:cNvSpPr/>
            <p:nvPr/>
          </p:nvSpPr>
          <p:spPr>
            <a:xfrm rot="10800000" flipH="1">
              <a:off x="1442105" y="903907"/>
              <a:ext cx="722770" cy="125540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5" name="Google Shape;365;p10"/>
          <p:cNvSpPr/>
          <p:nvPr/>
        </p:nvSpPr>
        <p:spPr>
          <a:xfrm flipH="1">
            <a:off x="-1017193" y="881512"/>
            <a:ext cx="4269126" cy="4942773"/>
          </a:xfrm>
          <a:custGeom>
            <a:avLst/>
            <a:gdLst/>
            <a:ahLst/>
            <a:cxnLst/>
            <a:rect l="l" t="t" r="r" b="b"/>
            <a:pathLst>
              <a:path w="27521" h="31857" extrusionOk="0">
                <a:moveTo>
                  <a:pt x="1" y="0"/>
                </a:moveTo>
                <a:lnTo>
                  <a:pt x="1" y="31857"/>
                </a:lnTo>
                <a:lnTo>
                  <a:pt x="27520" y="15845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10"/>
          <p:cNvSpPr txBox="1">
            <a:spLocks noGrp="1"/>
          </p:cNvSpPr>
          <p:nvPr>
            <p:ph type="title"/>
          </p:nvPr>
        </p:nvSpPr>
        <p:spPr>
          <a:xfrm>
            <a:off x="713225" y="2321675"/>
            <a:ext cx="2230800" cy="228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67" name="Google Shape;367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2170877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 Condensed SemiBold"/>
              <a:buNone/>
              <a:defRPr sz="28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●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Char char="○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Char char="■"/>
              <a:defRPr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8" r:id="rId4"/>
    <p:sldLayoutId id="2147483659" r:id="rId5"/>
    <p:sldLayoutId id="2147483676" r:id="rId6"/>
    <p:sldLayoutId id="2147483692" r:id="rId7"/>
    <p:sldLayoutId id="2147483693" r:id="rId8"/>
    <p:sldLayoutId id="2147483697" r:id="rId9"/>
    <p:sldLayoutId id="2147483698" r:id="rId10"/>
    <p:sldLayoutId id="2147483699" r:id="rId11"/>
  </p:sldLayoutIdLst>
  <p:transition spd="med">
    <p:pull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hyperlink" Target="../../../../Karrier%20Iroda/Vide&#243;k/AB24_beforemovie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entalhigiene@uni-pannon.h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tudastar.uni-pannon.hu/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https://start.uni-pannon.hu/panasz-kezeles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karriertanacsadas@uni-pannon.h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5" name="Google Shape;2015;p52"/>
          <p:cNvSpPr txBox="1">
            <a:spLocks noGrp="1"/>
          </p:cNvSpPr>
          <p:nvPr>
            <p:ph type="ctrTitle"/>
          </p:nvPr>
        </p:nvSpPr>
        <p:spPr>
          <a:xfrm>
            <a:off x="2194950" y="1243575"/>
            <a:ext cx="5627532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Karrier- és Hallgatói Szolgáltatóközpont</a:t>
            </a:r>
            <a:endParaRPr dirty="0"/>
          </a:p>
        </p:txBody>
      </p:sp>
      <p:sp>
        <p:nvSpPr>
          <p:cNvPr id="2016" name="Google Shape;2016;p52"/>
          <p:cNvSpPr txBox="1">
            <a:spLocks noGrp="1"/>
          </p:cNvSpPr>
          <p:nvPr>
            <p:ph type="subTitle" idx="1"/>
          </p:nvPr>
        </p:nvSpPr>
        <p:spPr>
          <a:xfrm>
            <a:off x="3362616" y="3296175"/>
            <a:ext cx="3292200" cy="4014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b="1" dirty="0"/>
              <a:t>A küldetésünk TE vagy!</a:t>
            </a:r>
            <a:endParaRPr b="1" dirty="0"/>
          </a:p>
        </p:txBody>
      </p:sp>
      <p:sp>
        <p:nvSpPr>
          <p:cNvPr id="2017" name="Google Shape;2017;p52"/>
          <p:cNvSpPr/>
          <p:nvPr/>
        </p:nvSpPr>
        <p:spPr>
          <a:xfrm rot="10800000">
            <a:off x="-76200" y="1690558"/>
            <a:ext cx="382257" cy="441707"/>
          </a:xfrm>
          <a:custGeom>
            <a:avLst/>
            <a:gdLst/>
            <a:ahLst/>
            <a:cxnLst/>
            <a:rect l="l" t="t" r="r" b="b"/>
            <a:pathLst>
              <a:path w="27654" h="31824" extrusionOk="0">
                <a:moveTo>
                  <a:pt x="27653" y="1"/>
                </a:moveTo>
                <a:lnTo>
                  <a:pt x="0" y="15845"/>
                </a:lnTo>
                <a:lnTo>
                  <a:pt x="27653" y="31823"/>
                </a:lnTo>
                <a:lnTo>
                  <a:pt x="27653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8" name="Google Shape;2018;p52"/>
          <p:cNvSpPr/>
          <p:nvPr/>
        </p:nvSpPr>
        <p:spPr>
          <a:xfrm rot="10800000">
            <a:off x="-76202" y="1248850"/>
            <a:ext cx="382247" cy="663492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0" y="0"/>
                </a:moveTo>
                <a:lnTo>
                  <a:pt x="0" y="31823"/>
                </a:lnTo>
                <a:lnTo>
                  <a:pt x="134" y="31956"/>
                </a:lnTo>
                <a:lnTo>
                  <a:pt x="27653" y="47801"/>
                </a:lnTo>
                <a:lnTo>
                  <a:pt x="27653" y="159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9" name="Google Shape;2019;p52"/>
          <p:cNvSpPr/>
          <p:nvPr/>
        </p:nvSpPr>
        <p:spPr>
          <a:xfrm rot="10800000">
            <a:off x="-76200" y="143724"/>
            <a:ext cx="382257" cy="663476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27653" y="1"/>
                </a:moveTo>
                <a:lnTo>
                  <a:pt x="0" y="15979"/>
                </a:lnTo>
                <a:lnTo>
                  <a:pt x="0" y="47802"/>
                </a:lnTo>
                <a:lnTo>
                  <a:pt x="134" y="47802"/>
                </a:lnTo>
                <a:lnTo>
                  <a:pt x="27653" y="31824"/>
                </a:lnTo>
                <a:lnTo>
                  <a:pt x="2765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0" name="Google Shape;2020;p52"/>
          <p:cNvSpPr/>
          <p:nvPr/>
        </p:nvSpPr>
        <p:spPr>
          <a:xfrm rot="10800000">
            <a:off x="-76202" y="-76210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0" y="1"/>
                </a:moveTo>
                <a:lnTo>
                  <a:pt x="1" y="15979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1" name="Google Shape;2021;p52"/>
          <p:cNvSpPr/>
          <p:nvPr/>
        </p:nvSpPr>
        <p:spPr>
          <a:xfrm rot="10800000">
            <a:off x="-76191" y="807176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27653" y="0"/>
                </a:moveTo>
                <a:lnTo>
                  <a:pt x="0" y="15978"/>
                </a:lnTo>
                <a:lnTo>
                  <a:pt x="27653" y="31823"/>
                </a:lnTo>
                <a:lnTo>
                  <a:pt x="2765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2" name="Google Shape;2022;p52"/>
          <p:cNvSpPr/>
          <p:nvPr/>
        </p:nvSpPr>
        <p:spPr>
          <a:xfrm rot="10800000">
            <a:off x="686447" y="1690558"/>
            <a:ext cx="380418" cy="44170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1" y="1"/>
                </a:moveTo>
                <a:lnTo>
                  <a:pt x="1" y="15845"/>
                </a:lnTo>
                <a:lnTo>
                  <a:pt x="27521" y="31823"/>
                </a:lnTo>
                <a:lnTo>
                  <a:pt x="2752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3" name="Google Shape;2023;p52"/>
          <p:cNvSpPr/>
          <p:nvPr/>
        </p:nvSpPr>
        <p:spPr>
          <a:xfrm rot="10800000">
            <a:off x="684609" y="1248865"/>
            <a:ext cx="384095" cy="661630"/>
          </a:xfrm>
          <a:custGeom>
            <a:avLst/>
            <a:gdLst/>
            <a:ahLst/>
            <a:cxnLst/>
            <a:rect l="l" t="t" r="r" b="b"/>
            <a:pathLst>
              <a:path w="27787" h="47669" extrusionOk="0">
                <a:moveTo>
                  <a:pt x="1" y="1"/>
                </a:moveTo>
                <a:lnTo>
                  <a:pt x="134" y="31823"/>
                </a:lnTo>
                <a:lnTo>
                  <a:pt x="27787" y="47668"/>
                </a:lnTo>
                <a:lnTo>
                  <a:pt x="27654" y="15845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4" name="Google Shape;2024;p52"/>
          <p:cNvSpPr/>
          <p:nvPr/>
        </p:nvSpPr>
        <p:spPr>
          <a:xfrm rot="10800000">
            <a:off x="306052" y="1248850"/>
            <a:ext cx="380409" cy="661646"/>
          </a:xfrm>
          <a:custGeom>
            <a:avLst/>
            <a:gdLst/>
            <a:ahLst/>
            <a:cxnLst/>
            <a:rect l="l" t="t" r="r" b="b"/>
            <a:pathLst>
              <a:path w="27521" h="47669" extrusionOk="0">
                <a:moveTo>
                  <a:pt x="27520" y="1"/>
                </a:moveTo>
                <a:lnTo>
                  <a:pt x="1" y="15845"/>
                </a:lnTo>
                <a:lnTo>
                  <a:pt x="1" y="47668"/>
                </a:lnTo>
                <a:lnTo>
                  <a:pt x="27520" y="31823"/>
                </a:lnTo>
                <a:lnTo>
                  <a:pt x="27520" y="31690"/>
                </a:lnTo>
                <a:lnTo>
                  <a:pt x="27520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5" name="Google Shape;2025;p52"/>
          <p:cNvSpPr/>
          <p:nvPr/>
        </p:nvSpPr>
        <p:spPr>
          <a:xfrm rot="10800000">
            <a:off x="680965" y="2692002"/>
            <a:ext cx="111133" cy="127335"/>
          </a:xfrm>
          <a:custGeom>
            <a:avLst/>
            <a:gdLst/>
            <a:ahLst/>
            <a:cxnLst/>
            <a:rect l="l" t="t" r="r" b="b"/>
            <a:pathLst>
              <a:path w="8040" h="9174" extrusionOk="0">
                <a:moveTo>
                  <a:pt x="8040" y="0"/>
                </a:moveTo>
                <a:lnTo>
                  <a:pt x="1" y="4604"/>
                </a:lnTo>
                <a:lnTo>
                  <a:pt x="8040" y="9174"/>
                </a:lnTo>
                <a:lnTo>
                  <a:pt x="804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6" name="Google Shape;2026;p52"/>
          <p:cNvSpPr/>
          <p:nvPr/>
        </p:nvSpPr>
        <p:spPr>
          <a:xfrm rot="10800000">
            <a:off x="306043" y="2132251"/>
            <a:ext cx="380418" cy="442165"/>
          </a:xfrm>
          <a:custGeom>
            <a:avLst/>
            <a:gdLst/>
            <a:ahLst/>
            <a:cxnLst/>
            <a:rect l="l" t="t" r="r" b="b"/>
            <a:pathLst>
              <a:path w="27521" h="31857" extrusionOk="0">
                <a:moveTo>
                  <a:pt x="1" y="0"/>
                </a:moveTo>
                <a:lnTo>
                  <a:pt x="1" y="31857"/>
                </a:lnTo>
                <a:lnTo>
                  <a:pt x="27520" y="15845"/>
                </a:lnTo>
                <a:lnTo>
                  <a:pt x="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7" name="Google Shape;2027;p52"/>
          <p:cNvSpPr/>
          <p:nvPr/>
        </p:nvSpPr>
        <p:spPr>
          <a:xfrm rot="10800000">
            <a:off x="306043" y="-76200"/>
            <a:ext cx="760822" cy="441707"/>
          </a:xfrm>
          <a:custGeom>
            <a:avLst/>
            <a:gdLst/>
            <a:ahLst/>
            <a:cxnLst/>
            <a:rect l="l" t="t" r="r" b="b"/>
            <a:pathLst>
              <a:path w="55041" h="31824" extrusionOk="0">
                <a:moveTo>
                  <a:pt x="27521" y="1"/>
                </a:moveTo>
                <a:lnTo>
                  <a:pt x="1" y="15979"/>
                </a:lnTo>
                <a:lnTo>
                  <a:pt x="27521" y="31823"/>
                </a:lnTo>
                <a:lnTo>
                  <a:pt x="55040" y="15979"/>
                </a:lnTo>
                <a:lnTo>
                  <a:pt x="2752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8" name="Google Shape;2028;p52"/>
          <p:cNvSpPr/>
          <p:nvPr/>
        </p:nvSpPr>
        <p:spPr>
          <a:xfrm rot="10800000">
            <a:off x="306043" y="143724"/>
            <a:ext cx="380418" cy="663476"/>
          </a:xfrm>
          <a:custGeom>
            <a:avLst/>
            <a:gdLst/>
            <a:ahLst/>
            <a:cxnLst/>
            <a:rect l="l" t="t" r="r" b="b"/>
            <a:pathLst>
              <a:path w="27521" h="47802" extrusionOk="0">
                <a:moveTo>
                  <a:pt x="1" y="1"/>
                </a:moveTo>
                <a:lnTo>
                  <a:pt x="1" y="31824"/>
                </a:lnTo>
                <a:lnTo>
                  <a:pt x="27520" y="47802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9" name="Google Shape;2029;p52"/>
          <p:cNvSpPr/>
          <p:nvPr/>
        </p:nvSpPr>
        <p:spPr>
          <a:xfrm rot="10800000">
            <a:off x="306043" y="585416"/>
            <a:ext cx="380418" cy="441693"/>
          </a:xfrm>
          <a:custGeom>
            <a:avLst/>
            <a:gdLst/>
            <a:ahLst/>
            <a:cxnLst/>
            <a:rect l="l" t="t" r="r" b="b"/>
            <a:pathLst>
              <a:path w="27521" h="31823" extrusionOk="0">
                <a:moveTo>
                  <a:pt x="27520" y="0"/>
                </a:moveTo>
                <a:lnTo>
                  <a:pt x="1" y="15845"/>
                </a:lnTo>
                <a:lnTo>
                  <a:pt x="27520" y="31823"/>
                </a:lnTo>
                <a:lnTo>
                  <a:pt x="2752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0" name="Google Shape;2030;p52"/>
          <p:cNvSpPr/>
          <p:nvPr/>
        </p:nvSpPr>
        <p:spPr>
          <a:xfrm rot="10800000">
            <a:off x="-76191" y="585406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0" y="0"/>
                </a:moveTo>
                <a:lnTo>
                  <a:pt x="0" y="31823"/>
                </a:lnTo>
                <a:lnTo>
                  <a:pt x="27653" y="158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1" name="Google Shape;2031;p52"/>
          <p:cNvSpPr/>
          <p:nvPr/>
        </p:nvSpPr>
        <p:spPr>
          <a:xfrm rot="10800000">
            <a:off x="-76202" y="1027085"/>
            <a:ext cx="382247" cy="443577"/>
          </a:xfrm>
          <a:custGeom>
            <a:avLst/>
            <a:gdLst/>
            <a:ahLst/>
            <a:cxnLst/>
            <a:rect l="l" t="t" r="r" b="b"/>
            <a:pathLst>
              <a:path w="27654" h="31958" extrusionOk="0">
                <a:moveTo>
                  <a:pt x="0" y="1"/>
                </a:moveTo>
                <a:lnTo>
                  <a:pt x="0" y="31957"/>
                </a:lnTo>
                <a:lnTo>
                  <a:pt x="27653" y="15979"/>
                </a:lnTo>
                <a:lnTo>
                  <a:pt x="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2" name="Google Shape;2032;p52"/>
          <p:cNvSpPr/>
          <p:nvPr/>
        </p:nvSpPr>
        <p:spPr>
          <a:xfrm rot="10800000">
            <a:off x="306050" y="807171"/>
            <a:ext cx="760804" cy="663492"/>
          </a:xfrm>
          <a:custGeom>
            <a:avLst/>
            <a:gdLst/>
            <a:ahLst/>
            <a:cxnLst/>
            <a:rect l="l" t="t" r="r" b="b"/>
            <a:pathLst>
              <a:path w="55041" h="47802" extrusionOk="0">
                <a:moveTo>
                  <a:pt x="55040" y="1"/>
                </a:moveTo>
                <a:lnTo>
                  <a:pt x="27521" y="15979"/>
                </a:lnTo>
                <a:lnTo>
                  <a:pt x="1" y="31957"/>
                </a:lnTo>
                <a:lnTo>
                  <a:pt x="27521" y="47802"/>
                </a:lnTo>
                <a:lnTo>
                  <a:pt x="55040" y="31957"/>
                </a:lnTo>
                <a:lnTo>
                  <a:pt x="5504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3" name="Google Shape;2033;p52"/>
          <p:cNvSpPr/>
          <p:nvPr/>
        </p:nvSpPr>
        <p:spPr>
          <a:xfrm rot="10800000">
            <a:off x="1449103" y="1690548"/>
            <a:ext cx="380395" cy="441717"/>
          </a:xfrm>
          <a:custGeom>
            <a:avLst/>
            <a:gdLst/>
            <a:ahLst/>
            <a:cxnLst/>
            <a:rect l="l" t="t" r="r" b="b"/>
            <a:pathLst>
              <a:path w="27520" h="31824" extrusionOk="0">
                <a:moveTo>
                  <a:pt x="27520" y="1"/>
                </a:moveTo>
                <a:lnTo>
                  <a:pt x="0" y="15845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4" name="Google Shape;2034;p52"/>
          <p:cNvSpPr/>
          <p:nvPr/>
        </p:nvSpPr>
        <p:spPr>
          <a:xfrm rot="10800000">
            <a:off x="1708691" y="1366463"/>
            <a:ext cx="178448" cy="206507"/>
          </a:xfrm>
          <a:custGeom>
            <a:avLst/>
            <a:gdLst/>
            <a:ahLst/>
            <a:cxnLst/>
            <a:rect l="l" t="t" r="r" b="b"/>
            <a:pathLst>
              <a:path w="12910" h="14878" extrusionOk="0">
                <a:moveTo>
                  <a:pt x="1" y="0"/>
                </a:moveTo>
                <a:lnTo>
                  <a:pt x="1" y="14877"/>
                </a:lnTo>
                <a:lnTo>
                  <a:pt x="12910" y="750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5" name="Google Shape;2035;p52"/>
          <p:cNvSpPr/>
          <p:nvPr/>
        </p:nvSpPr>
        <p:spPr>
          <a:xfrm rot="10800000">
            <a:off x="1712381" y="2028081"/>
            <a:ext cx="120809" cy="141229"/>
          </a:xfrm>
          <a:custGeom>
            <a:avLst/>
            <a:gdLst/>
            <a:ahLst/>
            <a:cxnLst/>
            <a:rect l="l" t="t" r="r" b="b"/>
            <a:pathLst>
              <a:path w="8740" h="10175" extrusionOk="0">
                <a:moveTo>
                  <a:pt x="0" y="1"/>
                </a:moveTo>
                <a:lnTo>
                  <a:pt x="0" y="10175"/>
                </a:lnTo>
                <a:lnTo>
                  <a:pt x="8740" y="5005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6" name="Google Shape;2036;p52"/>
          <p:cNvSpPr/>
          <p:nvPr/>
        </p:nvSpPr>
        <p:spPr>
          <a:xfrm rot="10800000">
            <a:off x="1066851" y="1248865"/>
            <a:ext cx="382257" cy="661630"/>
          </a:xfrm>
          <a:custGeom>
            <a:avLst/>
            <a:gdLst/>
            <a:ahLst/>
            <a:cxnLst/>
            <a:rect l="l" t="t" r="r" b="b"/>
            <a:pathLst>
              <a:path w="27654" h="47669" extrusionOk="0">
                <a:moveTo>
                  <a:pt x="27654" y="1"/>
                </a:moveTo>
                <a:lnTo>
                  <a:pt x="1" y="15845"/>
                </a:lnTo>
                <a:lnTo>
                  <a:pt x="1" y="47668"/>
                </a:lnTo>
                <a:lnTo>
                  <a:pt x="27521" y="31823"/>
                </a:lnTo>
                <a:lnTo>
                  <a:pt x="27654" y="31690"/>
                </a:lnTo>
                <a:lnTo>
                  <a:pt x="27654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7" name="Google Shape;2037;p52"/>
          <p:cNvSpPr/>
          <p:nvPr/>
        </p:nvSpPr>
        <p:spPr>
          <a:xfrm rot="10800000">
            <a:off x="1066861" y="1690548"/>
            <a:ext cx="382247" cy="441717"/>
          </a:xfrm>
          <a:custGeom>
            <a:avLst/>
            <a:gdLst/>
            <a:ahLst/>
            <a:cxnLst/>
            <a:rect l="l" t="t" r="r" b="b"/>
            <a:pathLst>
              <a:path w="27654" h="31824" extrusionOk="0">
                <a:moveTo>
                  <a:pt x="1" y="1"/>
                </a:moveTo>
                <a:lnTo>
                  <a:pt x="1" y="31823"/>
                </a:lnTo>
                <a:lnTo>
                  <a:pt x="27654" y="15979"/>
                </a:lnTo>
                <a:lnTo>
                  <a:pt x="27654" y="15845"/>
                </a:lnTo>
                <a:lnTo>
                  <a:pt x="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8" name="Google Shape;2038;p52"/>
          <p:cNvSpPr/>
          <p:nvPr/>
        </p:nvSpPr>
        <p:spPr>
          <a:xfrm rot="10800000">
            <a:off x="1449103" y="365483"/>
            <a:ext cx="380395" cy="441717"/>
          </a:xfrm>
          <a:custGeom>
            <a:avLst/>
            <a:gdLst/>
            <a:ahLst/>
            <a:cxnLst/>
            <a:rect l="l" t="t" r="r" b="b"/>
            <a:pathLst>
              <a:path w="27520" h="31824" extrusionOk="0">
                <a:moveTo>
                  <a:pt x="27520" y="1"/>
                </a:moveTo>
                <a:lnTo>
                  <a:pt x="0" y="15979"/>
                </a:lnTo>
                <a:lnTo>
                  <a:pt x="27520" y="31824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9" name="Google Shape;2039;p52"/>
          <p:cNvSpPr/>
          <p:nvPr/>
        </p:nvSpPr>
        <p:spPr>
          <a:xfrm rot="10800000">
            <a:off x="2069765" y="-76210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1" y="1"/>
                </a:moveTo>
                <a:lnTo>
                  <a:pt x="1" y="31823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0" name="Google Shape;2040;p52"/>
          <p:cNvSpPr/>
          <p:nvPr/>
        </p:nvSpPr>
        <p:spPr>
          <a:xfrm rot="10800000">
            <a:off x="1066851" y="-76200"/>
            <a:ext cx="382257" cy="883400"/>
          </a:xfrm>
          <a:custGeom>
            <a:avLst/>
            <a:gdLst/>
            <a:ahLst/>
            <a:cxnLst/>
            <a:rect l="l" t="t" r="r" b="b"/>
            <a:pathLst>
              <a:path w="27654" h="63647" extrusionOk="0">
                <a:moveTo>
                  <a:pt x="1" y="1"/>
                </a:moveTo>
                <a:lnTo>
                  <a:pt x="1" y="31824"/>
                </a:lnTo>
                <a:lnTo>
                  <a:pt x="1" y="63646"/>
                </a:lnTo>
                <a:lnTo>
                  <a:pt x="27521" y="47802"/>
                </a:lnTo>
                <a:lnTo>
                  <a:pt x="27654" y="47802"/>
                </a:lnTo>
                <a:lnTo>
                  <a:pt x="27654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1" name="Google Shape;2041;p52"/>
          <p:cNvSpPr/>
          <p:nvPr/>
        </p:nvSpPr>
        <p:spPr>
          <a:xfrm rot="10800000">
            <a:off x="1066851" y="585416"/>
            <a:ext cx="382257" cy="44169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27654" y="0"/>
                </a:moveTo>
                <a:lnTo>
                  <a:pt x="1" y="15845"/>
                </a:lnTo>
                <a:lnTo>
                  <a:pt x="27654" y="31823"/>
                </a:lnTo>
                <a:lnTo>
                  <a:pt x="2765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2" name="Google Shape;2042;p52"/>
          <p:cNvSpPr/>
          <p:nvPr/>
        </p:nvSpPr>
        <p:spPr>
          <a:xfrm rot="10800000">
            <a:off x="686445" y="143703"/>
            <a:ext cx="382247" cy="883406"/>
          </a:xfrm>
          <a:custGeom>
            <a:avLst/>
            <a:gdLst/>
            <a:ahLst/>
            <a:cxnLst/>
            <a:rect l="l" t="t" r="r" b="b"/>
            <a:pathLst>
              <a:path w="27654" h="63646" extrusionOk="0">
                <a:moveTo>
                  <a:pt x="134" y="0"/>
                </a:moveTo>
                <a:lnTo>
                  <a:pt x="1" y="31823"/>
                </a:lnTo>
                <a:lnTo>
                  <a:pt x="134" y="31823"/>
                </a:lnTo>
                <a:lnTo>
                  <a:pt x="134" y="63646"/>
                </a:lnTo>
                <a:lnTo>
                  <a:pt x="27654" y="47668"/>
                </a:lnTo>
                <a:lnTo>
                  <a:pt x="27654" y="1584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3" name="Google Shape;2043;p52"/>
          <p:cNvSpPr/>
          <p:nvPr/>
        </p:nvSpPr>
        <p:spPr>
          <a:xfrm rot="10800000">
            <a:off x="686465" y="807171"/>
            <a:ext cx="762643" cy="663492"/>
          </a:xfrm>
          <a:custGeom>
            <a:avLst/>
            <a:gdLst/>
            <a:ahLst/>
            <a:cxnLst/>
            <a:rect l="l" t="t" r="r" b="b"/>
            <a:pathLst>
              <a:path w="55174" h="47802" extrusionOk="0">
                <a:moveTo>
                  <a:pt x="27654" y="1"/>
                </a:moveTo>
                <a:lnTo>
                  <a:pt x="1" y="15979"/>
                </a:lnTo>
                <a:lnTo>
                  <a:pt x="1" y="47802"/>
                </a:lnTo>
                <a:lnTo>
                  <a:pt x="27654" y="31957"/>
                </a:lnTo>
                <a:lnTo>
                  <a:pt x="55174" y="15979"/>
                </a:lnTo>
                <a:lnTo>
                  <a:pt x="27654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4" name="Google Shape;2044;p52"/>
          <p:cNvSpPr/>
          <p:nvPr/>
        </p:nvSpPr>
        <p:spPr>
          <a:xfrm>
            <a:off x="8761740" y="4256839"/>
            <a:ext cx="382247" cy="663492"/>
          </a:xfrm>
          <a:custGeom>
            <a:avLst/>
            <a:gdLst/>
            <a:ahLst/>
            <a:cxnLst/>
            <a:rect l="l" t="t" r="r" b="b"/>
            <a:pathLst>
              <a:path w="27654" h="47802" extrusionOk="0">
                <a:moveTo>
                  <a:pt x="27653" y="1"/>
                </a:moveTo>
                <a:lnTo>
                  <a:pt x="0" y="15979"/>
                </a:lnTo>
                <a:lnTo>
                  <a:pt x="0" y="47802"/>
                </a:lnTo>
                <a:lnTo>
                  <a:pt x="134" y="47802"/>
                </a:lnTo>
                <a:lnTo>
                  <a:pt x="27653" y="31824"/>
                </a:lnTo>
                <a:lnTo>
                  <a:pt x="2765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5" name="Google Shape;2045;p52"/>
          <p:cNvSpPr/>
          <p:nvPr/>
        </p:nvSpPr>
        <p:spPr>
          <a:xfrm>
            <a:off x="8763590" y="4698532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27520" y="1"/>
                </a:moveTo>
                <a:lnTo>
                  <a:pt x="1" y="15979"/>
                </a:lnTo>
                <a:lnTo>
                  <a:pt x="27520" y="31823"/>
                </a:lnTo>
                <a:lnTo>
                  <a:pt x="275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6" name="Google Shape;2046;p52"/>
          <p:cNvSpPr/>
          <p:nvPr/>
        </p:nvSpPr>
        <p:spPr>
          <a:xfrm>
            <a:off x="8652474" y="3168852"/>
            <a:ext cx="111133" cy="127335"/>
          </a:xfrm>
          <a:custGeom>
            <a:avLst/>
            <a:gdLst/>
            <a:ahLst/>
            <a:cxnLst/>
            <a:rect l="l" t="t" r="r" b="b"/>
            <a:pathLst>
              <a:path w="8040" h="9174" extrusionOk="0">
                <a:moveTo>
                  <a:pt x="8040" y="0"/>
                </a:moveTo>
                <a:lnTo>
                  <a:pt x="1" y="4604"/>
                </a:lnTo>
                <a:lnTo>
                  <a:pt x="8040" y="9174"/>
                </a:lnTo>
                <a:lnTo>
                  <a:pt x="804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7" name="Google Shape;2047;p52"/>
          <p:cNvSpPr/>
          <p:nvPr/>
        </p:nvSpPr>
        <p:spPr>
          <a:xfrm>
            <a:off x="8000931" y="4698532"/>
            <a:ext cx="760804" cy="441717"/>
          </a:xfrm>
          <a:custGeom>
            <a:avLst/>
            <a:gdLst/>
            <a:ahLst/>
            <a:cxnLst/>
            <a:rect l="l" t="t" r="r" b="b"/>
            <a:pathLst>
              <a:path w="55041" h="31824" extrusionOk="0">
                <a:moveTo>
                  <a:pt x="27521" y="1"/>
                </a:moveTo>
                <a:lnTo>
                  <a:pt x="1" y="15979"/>
                </a:lnTo>
                <a:lnTo>
                  <a:pt x="27521" y="31823"/>
                </a:lnTo>
                <a:lnTo>
                  <a:pt x="55040" y="15979"/>
                </a:lnTo>
                <a:lnTo>
                  <a:pt x="2752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8" name="Google Shape;2048;p52"/>
          <p:cNvSpPr/>
          <p:nvPr/>
        </p:nvSpPr>
        <p:spPr>
          <a:xfrm>
            <a:off x="8381336" y="4256839"/>
            <a:ext cx="380409" cy="663492"/>
          </a:xfrm>
          <a:custGeom>
            <a:avLst/>
            <a:gdLst/>
            <a:ahLst/>
            <a:cxnLst/>
            <a:rect l="l" t="t" r="r" b="b"/>
            <a:pathLst>
              <a:path w="27521" h="47802" extrusionOk="0">
                <a:moveTo>
                  <a:pt x="1" y="1"/>
                </a:moveTo>
                <a:lnTo>
                  <a:pt x="1" y="31824"/>
                </a:lnTo>
                <a:lnTo>
                  <a:pt x="27520" y="47802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9" name="Google Shape;2049;p52"/>
          <p:cNvSpPr/>
          <p:nvPr/>
        </p:nvSpPr>
        <p:spPr>
          <a:xfrm>
            <a:off x="8761740" y="4036930"/>
            <a:ext cx="382247" cy="441703"/>
          </a:xfrm>
          <a:custGeom>
            <a:avLst/>
            <a:gdLst/>
            <a:ahLst/>
            <a:cxnLst/>
            <a:rect l="l" t="t" r="r" b="b"/>
            <a:pathLst>
              <a:path w="27654" h="31823" extrusionOk="0">
                <a:moveTo>
                  <a:pt x="0" y="0"/>
                </a:moveTo>
                <a:lnTo>
                  <a:pt x="0" y="31823"/>
                </a:lnTo>
                <a:lnTo>
                  <a:pt x="27653" y="158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0" name="Google Shape;2050;p52"/>
          <p:cNvSpPr/>
          <p:nvPr/>
        </p:nvSpPr>
        <p:spPr>
          <a:xfrm>
            <a:off x="7822482" y="3491070"/>
            <a:ext cx="178448" cy="206507"/>
          </a:xfrm>
          <a:custGeom>
            <a:avLst/>
            <a:gdLst/>
            <a:ahLst/>
            <a:cxnLst/>
            <a:rect l="l" t="t" r="r" b="b"/>
            <a:pathLst>
              <a:path w="12910" h="14878" extrusionOk="0">
                <a:moveTo>
                  <a:pt x="1" y="0"/>
                </a:moveTo>
                <a:lnTo>
                  <a:pt x="1" y="14877"/>
                </a:lnTo>
                <a:lnTo>
                  <a:pt x="12910" y="7505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1" name="Google Shape;2051;p52"/>
          <p:cNvSpPr/>
          <p:nvPr/>
        </p:nvSpPr>
        <p:spPr>
          <a:xfrm>
            <a:off x="7259448" y="4698532"/>
            <a:ext cx="380409" cy="441717"/>
          </a:xfrm>
          <a:custGeom>
            <a:avLst/>
            <a:gdLst/>
            <a:ahLst/>
            <a:cxnLst/>
            <a:rect l="l" t="t" r="r" b="b"/>
            <a:pathLst>
              <a:path w="27521" h="31824" extrusionOk="0">
                <a:moveTo>
                  <a:pt x="1" y="1"/>
                </a:moveTo>
                <a:lnTo>
                  <a:pt x="1" y="31823"/>
                </a:lnTo>
                <a:lnTo>
                  <a:pt x="27520" y="15979"/>
                </a:lnTo>
                <a:lnTo>
                  <a:pt x="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2" name="Google Shape;2052;p52"/>
          <p:cNvSpPr txBox="1">
            <a:spLocks noGrp="1"/>
          </p:cNvSpPr>
          <p:nvPr>
            <p:ph type="sldNum" idx="12"/>
          </p:nvPr>
        </p:nvSpPr>
        <p:spPr>
          <a:xfrm>
            <a:off x="8583680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 dirty="0"/>
          </a:p>
        </p:txBody>
      </p:sp>
      <p:sp>
        <p:nvSpPr>
          <p:cNvPr id="40" name="Google Shape;2015;p52">
            <a:extLst>
              <a:ext uri="{FF2B5EF4-FFF2-40B4-BE49-F238E27FC236}">
                <a16:creationId xmlns:a16="http://schemas.microsoft.com/office/drawing/2014/main" id="{652B202E-C5A6-4971-9F69-5D7ABAE97A36}"/>
              </a:ext>
            </a:extLst>
          </p:cNvPr>
          <p:cNvSpPr txBox="1">
            <a:spLocks/>
          </p:cNvSpPr>
          <p:nvPr/>
        </p:nvSpPr>
        <p:spPr>
          <a:xfrm rot="10800000" flipV="1">
            <a:off x="2194947" y="915442"/>
            <a:ext cx="5627533" cy="441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rlow Condensed SemiBold"/>
              <a:buNone/>
              <a:defRPr sz="6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2500" dirty="0"/>
              <a:t>Pannon Egyetem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D9F14805-B01D-4526-9A71-12A94E28DE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43" b="20392"/>
          <a:stretch/>
        </p:blipFill>
        <p:spPr>
          <a:xfrm>
            <a:off x="155320" y="3233139"/>
            <a:ext cx="2205318" cy="1548633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bg2"/>
                </a:solidFill>
              </a:rPr>
              <a:t>Állásajánlatok 2.</a:t>
            </a:r>
            <a:endParaRPr sz="3600" b="1" dirty="0">
              <a:solidFill>
                <a:schemeClr val="bg2"/>
              </a:solidFill>
            </a:endParaRPr>
          </a:p>
        </p:txBody>
      </p:sp>
      <p:cxnSp>
        <p:nvCxnSpPr>
          <p:cNvPr id="2355" name="Google Shape;2355;p70"/>
          <p:cNvCxnSpPr>
            <a:stCxn id="2356" idx="3"/>
            <a:endCxn id="2357" idx="1"/>
          </p:cNvCxnSpPr>
          <p:nvPr/>
        </p:nvCxnSpPr>
        <p:spPr>
          <a:xfrm>
            <a:off x="1750780" y="1767963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58" name="Google Shape;2358;p70"/>
          <p:cNvCxnSpPr>
            <a:cxnSpLocks/>
            <a:stCxn id="2359" idx="0"/>
          </p:cNvCxnSpPr>
          <p:nvPr/>
        </p:nvCxnSpPr>
        <p:spPr>
          <a:xfrm rot="10800000">
            <a:off x="1389341" y="1084688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0" name="Google Shape;2360;p70"/>
          <p:cNvSpPr/>
          <p:nvPr/>
        </p:nvSpPr>
        <p:spPr>
          <a:xfrm>
            <a:off x="993059" y="1371730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9" name="Google Shape;2359;p70"/>
          <p:cNvSpPr/>
          <p:nvPr/>
        </p:nvSpPr>
        <p:spPr>
          <a:xfrm>
            <a:off x="1094291" y="1472888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1" name="Google Shape;2361;p70"/>
          <p:cNvCxnSpPr>
            <a:cxnSpLocks/>
            <a:stCxn id="2362" idx="4"/>
          </p:cNvCxnSpPr>
          <p:nvPr/>
        </p:nvCxnSpPr>
        <p:spPr>
          <a:xfrm>
            <a:off x="2994871" y="2062988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3" name="Google Shape;2363;p70"/>
          <p:cNvSpPr/>
          <p:nvPr/>
        </p:nvSpPr>
        <p:spPr>
          <a:xfrm>
            <a:off x="2598589" y="1371730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2" name="Google Shape;2362;p70"/>
          <p:cNvSpPr/>
          <p:nvPr/>
        </p:nvSpPr>
        <p:spPr>
          <a:xfrm>
            <a:off x="2699821" y="1472888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6" name="Google Shape;2356;p70"/>
          <p:cNvSpPr txBox="1"/>
          <p:nvPr/>
        </p:nvSpPr>
        <p:spPr>
          <a:xfrm>
            <a:off x="1037680" y="1542063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57" name="Google Shape;2357;p70"/>
          <p:cNvSpPr txBox="1"/>
          <p:nvPr/>
        </p:nvSpPr>
        <p:spPr>
          <a:xfrm>
            <a:off x="2638459" y="1542063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6" name="Google Shape;2376;p70"/>
          <p:cNvSpPr txBox="1"/>
          <p:nvPr/>
        </p:nvSpPr>
        <p:spPr>
          <a:xfrm>
            <a:off x="178744" y="316952"/>
            <a:ext cx="2669890" cy="108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Állásportál</a:t>
            </a:r>
            <a:endParaRPr sz="3200" b="1" dirty="0">
              <a:solidFill>
                <a:schemeClr val="tx1">
                  <a:lumMod val="60000"/>
                  <a:lumOff val="40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1629024" y="2455926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accent4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Állásbörze</a:t>
            </a:r>
            <a:endParaRPr sz="3200" b="1" dirty="0">
              <a:solidFill>
                <a:schemeClr val="accent4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33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2256099" y="4608782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2313417" y="4533487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Elérhető itt: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25671AA2-5E99-430F-B2EE-41B835D73C56}"/>
              </a:ext>
            </a:extLst>
          </p:cNvPr>
          <p:cNvSpPr/>
          <p:nvPr/>
        </p:nvSpPr>
        <p:spPr>
          <a:xfrm>
            <a:off x="3863573" y="4610761"/>
            <a:ext cx="2988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</a:rPr>
              <a:t>https://</a:t>
            </a:r>
            <a:r>
              <a:rPr lang="hu-HU" sz="2000" b="1" dirty="0">
                <a:solidFill>
                  <a:schemeClr val="tx2"/>
                </a:solidFill>
                <a:latin typeface="Barlow Condensed" panose="020B0604020202020204" charset="-18"/>
              </a:rPr>
              <a:t>pannon-allasborze.hu/</a:t>
            </a:r>
          </a:p>
        </p:txBody>
      </p:sp>
      <p:pic>
        <p:nvPicPr>
          <p:cNvPr id="5" name="Kép 4">
            <a:hlinkClick r:id="rId4" action="ppaction://hlinkfile"/>
            <a:extLst>
              <a:ext uri="{FF2B5EF4-FFF2-40B4-BE49-F238E27FC236}">
                <a16:creationId xmlns:a16="http://schemas.microsoft.com/office/drawing/2014/main" id="{D2B5F091-71CF-4D2E-B360-295024628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8148" y="1409039"/>
            <a:ext cx="4576188" cy="2673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8234115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bg2"/>
                </a:solidFill>
              </a:rPr>
              <a:t>Állásajánlatok</a:t>
            </a:r>
            <a:endParaRPr sz="3600" b="1" dirty="0">
              <a:solidFill>
                <a:schemeClr val="bg2"/>
              </a:solidFill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-94435" y="354461"/>
            <a:ext cx="500037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accent4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Állásbörze 2024. október 15. </a:t>
            </a:r>
            <a:endParaRPr sz="3200" b="1" dirty="0">
              <a:solidFill>
                <a:schemeClr val="accent4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9" name="Google Shape;2416;p71">
            <a:extLst>
              <a:ext uri="{FF2B5EF4-FFF2-40B4-BE49-F238E27FC236}">
                <a16:creationId xmlns:a16="http://schemas.microsoft.com/office/drawing/2014/main" id="{E8DDB2EB-C9EE-4790-A646-CC8CC48C5252}"/>
              </a:ext>
            </a:extLst>
          </p:cNvPr>
          <p:cNvSpPr txBox="1"/>
          <p:nvPr/>
        </p:nvSpPr>
        <p:spPr>
          <a:xfrm>
            <a:off x="381000" y="1161955"/>
            <a:ext cx="3901912" cy="1918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Több mint 30 kiállító cég</a:t>
            </a:r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Grafológiai tanácsadás</a:t>
            </a:r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CV tanácsadás</a:t>
            </a:r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Próbainterjú</a:t>
            </a:r>
            <a:endParaRPr sz="28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0" name="Google Shape;2416;p71">
            <a:extLst>
              <a:ext uri="{FF2B5EF4-FFF2-40B4-BE49-F238E27FC236}">
                <a16:creationId xmlns:a16="http://schemas.microsoft.com/office/drawing/2014/main" id="{98A4D86E-D3FE-486C-8C04-8442DC2A6069}"/>
              </a:ext>
            </a:extLst>
          </p:cNvPr>
          <p:cNvSpPr txBox="1"/>
          <p:nvPr/>
        </p:nvSpPr>
        <p:spPr>
          <a:xfrm>
            <a:off x="4671062" y="1161955"/>
            <a:ext cx="4091938" cy="1918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accent2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Sztárelőadók: </a:t>
            </a:r>
            <a:r>
              <a:rPr lang="hu-HU" sz="2800" dirty="0" err="1">
                <a:solidFill>
                  <a:schemeClr val="accent2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Sziklay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 Bence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accent2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HR szakértők</a:t>
            </a:r>
            <a:endParaRPr sz="2800" dirty="0">
              <a:solidFill>
                <a:schemeClr val="accent2">
                  <a:lumMod val="75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20162AAC-70CA-437C-8604-64808B38A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877" y="2383746"/>
            <a:ext cx="3830095" cy="2457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276E545C-27C7-47F7-9B1B-A8C3BD27B41D}"/>
              </a:ext>
            </a:extLst>
          </p:cNvPr>
          <p:cNvSpPr/>
          <p:nvPr/>
        </p:nvSpPr>
        <p:spPr>
          <a:xfrm>
            <a:off x="381000" y="3235727"/>
            <a:ext cx="40495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accent4">
                    <a:lumMod val="75000"/>
                  </a:schemeClr>
                </a:solidFill>
                <a:latin typeface="Barlow Condensed SemiBold"/>
                <a:sym typeface="Barlow Condensed SemiBold"/>
              </a:rPr>
              <a:t>75. Jubileumi meglepetések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800" dirty="0">
                <a:solidFill>
                  <a:schemeClr val="accent4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Tárgynyeremények</a:t>
            </a:r>
            <a:endParaRPr lang="hu-HU" dirty="0">
              <a:solidFill>
                <a:schemeClr val="accent4">
                  <a:lumMod val="75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6366775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Google Shape;2554;p81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3801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4000" b="1" dirty="0"/>
              <a:t>Szakmai tartalmak</a:t>
            </a:r>
            <a:endParaRPr sz="4000" b="1" dirty="0"/>
          </a:p>
        </p:txBody>
      </p:sp>
      <p:sp>
        <p:nvSpPr>
          <p:cNvPr id="2837" name="Google Shape;2837;p8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52" y="3004269"/>
            <a:ext cx="4578151" cy="1842359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91" y="1046250"/>
            <a:ext cx="4574112" cy="1823095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3647" y="1677647"/>
            <a:ext cx="3567487" cy="83241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102" y="154544"/>
            <a:ext cx="1184223" cy="118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1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5344813" y="652650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rgbClr val="FFA73B"/>
          </a:solidFill>
          <a:ln>
            <a:solidFill>
              <a:srgbClr val="FFA73B"/>
            </a:solidFill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5344812" y="588327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Elérhető itt: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9"/>
          <a:stretch/>
        </p:blipFill>
        <p:spPr>
          <a:xfrm>
            <a:off x="5248716" y="2760987"/>
            <a:ext cx="3582418" cy="137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06543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6799B0-D644-4A5A-A997-6ADCC41E1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38" y="2321675"/>
            <a:ext cx="2758287" cy="2286900"/>
          </a:xfrm>
        </p:spPr>
        <p:txBody>
          <a:bodyPr/>
          <a:lstStyle/>
          <a:p>
            <a:r>
              <a:rPr lang="hu-HU" b="1" dirty="0"/>
              <a:t>Pszichológiai támogatás </a:t>
            </a:r>
            <a:r>
              <a:rPr lang="hu-HU" dirty="0">
                <a:solidFill>
                  <a:srgbClr val="FF0000"/>
                </a:solidFill>
              </a:rPr>
              <a:t>Ingyen!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AB6ACC99-180B-4939-B85F-FC0DDE1D91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254ED80B-4E4E-4E5E-9324-E40C2E826A37}"/>
              </a:ext>
            </a:extLst>
          </p:cNvPr>
          <p:cNvGrpSpPr/>
          <p:nvPr/>
        </p:nvGrpSpPr>
        <p:grpSpPr>
          <a:xfrm>
            <a:off x="3868835" y="2600731"/>
            <a:ext cx="4687949" cy="864394"/>
            <a:chOff x="3868835" y="2600731"/>
            <a:chExt cx="4687949" cy="864394"/>
          </a:xfrm>
        </p:grpSpPr>
        <p:sp>
          <p:nvSpPr>
            <p:cNvPr id="7" name="Téglalap: lekerekített 6">
              <a:extLst>
                <a:ext uri="{FF2B5EF4-FFF2-40B4-BE49-F238E27FC236}">
                  <a16:creationId xmlns:a16="http://schemas.microsoft.com/office/drawing/2014/main" id="{8CBDB044-7259-4B85-B45E-7CE40ABE0A69}"/>
                </a:ext>
              </a:extLst>
            </p:cNvPr>
            <p:cNvSpPr/>
            <p:nvPr/>
          </p:nvSpPr>
          <p:spPr>
            <a:xfrm>
              <a:off x="3868835" y="2600731"/>
              <a:ext cx="4687949" cy="86439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6" name="Szövegdoboz 5">
              <a:extLst>
                <a:ext uri="{FF2B5EF4-FFF2-40B4-BE49-F238E27FC236}">
                  <a16:creationId xmlns:a16="http://schemas.microsoft.com/office/drawing/2014/main" id="{E7DD8ADD-27BB-452B-B6E0-9BAD131B5E0F}"/>
                </a:ext>
              </a:extLst>
            </p:cNvPr>
            <p:cNvSpPr txBox="1"/>
            <p:nvPr/>
          </p:nvSpPr>
          <p:spPr>
            <a:xfrm>
              <a:off x="4194412" y="2749886"/>
              <a:ext cx="41694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800" dirty="0">
                  <a:latin typeface="Barlow Condensed" panose="020B0604020202020204" charset="-18"/>
                </a:rPr>
                <a:t>mentalhigiene@uni-pannon.hu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9258063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Google Shape;2079;p55"/>
          <p:cNvSpPr txBox="1">
            <a:spLocks noGrp="1"/>
          </p:cNvSpPr>
          <p:nvPr>
            <p:ph type="ctrTitle" idx="3"/>
          </p:nvPr>
        </p:nvSpPr>
        <p:spPr>
          <a:xfrm>
            <a:off x="4572000" y="468450"/>
            <a:ext cx="3790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b="1" dirty="0"/>
              <a:t>Pszichológiai támogatás</a:t>
            </a:r>
            <a:endParaRPr b="1" dirty="0"/>
          </a:p>
        </p:txBody>
      </p:sp>
      <p:grpSp>
        <p:nvGrpSpPr>
          <p:cNvPr id="40" name="Google Shape;2212;p66">
            <a:extLst>
              <a:ext uri="{FF2B5EF4-FFF2-40B4-BE49-F238E27FC236}">
                <a16:creationId xmlns:a16="http://schemas.microsoft.com/office/drawing/2014/main" id="{16503A67-5E23-4A5F-BFF2-68F6CCF426A8}"/>
              </a:ext>
            </a:extLst>
          </p:cNvPr>
          <p:cNvGrpSpPr/>
          <p:nvPr/>
        </p:nvGrpSpPr>
        <p:grpSpPr>
          <a:xfrm>
            <a:off x="179893" y="1086038"/>
            <a:ext cx="980695" cy="982361"/>
            <a:chOff x="917250" y="2165250"/>
            <a:chExt cx="980695" cy="982361"/>
          </a:xfrm>
        </p:grpSpPr>
        <p:sp>
          <p:nvSpPr>
            <p:cNvPr id="41" name="Google Shape;2213;p66">
              <a:extLst>
                <a:ext uri="{FF2B5EF4-FFF2-40B4-BE49-F238E27FC236}">
                  <a16:creationId xmlns:a16="http://schemas.microsoft.com/office/drawing/2014/main" id="{8D0AA1CC-3550-4D32-BF98-D642B088B854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14;p66">
              <a:extLst>
                <a:ext uri="{FF2B5EF4-FFF2-40B4-BE49-F238E27FC236}">
                  <a16:creationId xmlns:a16="http://schemas.microsoft.com/office/drawing/2014/main" id="{0133663E-2039-41FD-9E95-04582751A5E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2222;p66">
            <a:extLst>
              <a:ext uri="{FF2B5EF4-FFF2-40B4-BE49-F238E27FC236}">
                <a16:creationId xmlns:a16="http://schemas.microsoft.com/office/drawing/2014/main" id="{55FFE86E-BA63-47C3-990E-680E4E14A9E1}"/>
              </a:ext>
            </a:extLst>
          </p:cNvPr>
          <p:cNvGrpSpPr/>
          <p:nvPr/>
        </p:nvGrpSpPr>
        <p:grpSpPr>
          <a:xfrm>
            <a:off x="177031" y="2814747"/>
            <a:ext cx="980695" cy="982361"/>
            <a:chOff x="917250" y="2165250"/>
            <a:chExt cx="980695" cy="982361"/>
          </a:xfrm>
        </p:grpSpPr>
        <p:sp>
          <p:nvSpPr>
            <p:cNvPr id="51" name="Google Shape;2223;p66">
              <a:extLst>
                <a:ext uri="{FF2B5EF4-FFF2-40B4-BE49-F238E27FC236}">
                  <a16:creationId xmlns:a16="http://schemas.microsoft.com/office/drawing/2014/main" id="{896A3BEE-68B6-4F40-A1D8-AA16B1D8991B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24;p66">
              <a:extLst>
                <a:ext uri="{FF2B5EF4-FFF2-40B4-BE49-F238E27FC236}">
                  <a16:creationId xmlns:a16="http://schemas.microsoft.com/office/drawing/2014/main" id="{D7C46266-8264-441D-AE13-1EB7A10A4E42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Google Shape;2225;p66">
            <a:extLst>
              <a:ext uri="{FF2B5EF4-FFF2-40B4-BE49-F238E27FC236}">
                <a16:creationId xmlns:a16="http://schemas.microsoft.com/office/drawing/2014/main" id="{46160FF1-454F-44C2-85D7-1DA1097DF588}"/>
              </a:ext>
            </a:extLst>
          </p:cNvPr>
          <p:cNvSpPr txBox="1">
            <a:spLocks/>
          </p:cNvSpPr>
          <p:nvPr/>
        </p:nvSpPr>
        <p:spPr>
          <a:xfrm>
            <a:off x="1619932" y="727573"/>
            <a:ext cx="19659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18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2400" b="1" dirty="0"/>
              <a:t>Keretek</a:t>
            </a:r>
          </a:p>
        </p:txBody>
      </p:sp>
      <p:sp>
        <p:nvSpPr>
          <p:cNvPr id="56" name="Google Shape;2228;p66">
            <a:extLst>
              <a:ext uri="{FF2B5EF4-FFF2-40B4-BE49-F238E27FC236}">
                <a16:creationId xmlns:a16="http://schemas.microsoft.com/office/drawing/2014/main" id="{65750177-118B-45D1-ABBB-543CA955980D}"/>
              </a:ext>
            </a:extLst>
          </p:cNvPr>
          <p:cNvSpPr txBox="1">
            <a:spLocks/>
          </p:cNvSpPr>
          <p:nvPr/>
        </p:nvSpPr>
        <p:spPr>
          <a:xfrm>
            <a:off x="1467310" y="1183159"/>
            <a:ext cx="4626309" cy="1544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4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dirty="0">
                <a:latin typeface="Arvo"/>
                <a:sym typeface="Arvo"/>
              </a:rPr>
              <a:t>A Pannon Egyetem aktív hallgatói számára a tanácsadás igénybevétele adott tanévben 1-10 alkalommal ingyenes.</a:t>
            </a:r>
          </a:p>
          <a:p>
            <a:pPr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dirty="0">
                <a:latin typeface="Arvo"/>
                <a:sym typeface="Arvo"/>
              </a:rPr>
              <a:t>Egy alkalom 50 perces, offline és online</a:t>
            </a:r>
          </a:p>
          <a:p>
            <a:pPr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dirty="0">
                <a:latin typeface="Arvo"/>
                <a:sym typeface="Arvo"/>
              </a:rPr>
              <a:t>Előzetes időpont egyeztetés alapján, négyszemközt, titoktartási mellett</a:t>
            </a:r>
          </a:p>
          <a:p>
            <a:pPr marL="0" indent="0" algn="just"/>
            <a:endParaRPr lang="hu-HU" sz="1600" dirty="0"/>
          </a:p>
        </p:txBody>
      </p:sp>
      <p:sp>
        <p:nvSpPr>
          <p:cNvPr id="57" name="Google Shape;2229;p66">
            <a:extLst>
              <a:ext uri="{FF2B5EF4-FFF2-40B4-BE49-F238E27FC236}">
                <a16:creationId xmlns:a16="http://schemas.microsoft.com/office/drawing/2014/main" id="{50185098-5090-4179-A4C2-9193FC10B678}"/>
              </a:ext>
            </a:extLst>
          </p:cNvPr>
          <p:cNvSpPr txBox="1">
            <a:spLocks/>
          </p:cNvSpPr>
          <p:nvPr/>
        </p:nvSpPr>
        <p:spPr>
          <a:xfrm>
            <a:off x="1612787" y="2534866"/>
            <a:ext cx="2335585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18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2400" b="1" dirty="0"/>
              <a:t>Bejelentkezés </a:t>
            </a:r>
          </a:p>
        </p:txBody>
      </p:sp>
      <p:sp>
        <p:nvSpPr>
          <p:cNvPr id="58" name="Google Shape;2230;p66">
            <a:extLst>
              <a:ext uri="{FF2B5EF4-FFF2-40B4-BE49-F238E27FC236}">
                <a16:creationId xmlns:a16="http://schemas.microsoft.com/office/drawing/2014/main" id="{4916BBBD-2627-43F1-B9D8-933F99C82E55}"/>
              </a:ext>
            </a:extLst>
          </p:cNvPr>
          <p:cNvSpPr txBox="1">
            <a:spLocks/>
          </p:cNvSpPr>
          <p:nvPr/>
        </p:nvSpPr>
        <p:spPr>
          <a:xfrm>
            <a:off x="1698515" y="3372326"/>
            <a:ext cx="5623830" cy="17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vo"/>
              <a:buChar char="●"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○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■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●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○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■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●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vo"/>
              <a:buChar char="○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vo"/>
              <a:buChar char="■"/>
              <a:defRPr sz="11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139700" indent="0" algn="just">
              <a:buNone/>
            </a:pPr>
            <a:r>
              <a:rPr lang="hu-HU" dirty="0"/>
              <a:t>Leveledben kérlek add meg nekünk:</a:t>
            </a:r>
          </a:p>
          <a:p>
            <a:pPr algn="just"/>
            <a:r>
              <a:rPr lang="hu-HU" dirty="0"/>
              <a:t>Neved, életkorod</a:t>
            </a:r>
          </a:p>
          <a:p>
            <a:pPr algn="just"/>
            <a:r>
              <a:rPr lang="hu-HU" dirty="0"/>
              <a:t>Elérhetőséged: telefonszám, e-mail cím</a:t>
            </a:r>
          </a:p>
          <a:p>
            <a:pPr algn="just"/>
            <a:r>
              <a:rPr lang="hu-HU" dirty="0"/>
              <a:t>A témád, a problémád rövid ismertetése</a:t>
            </a:r>
          </a:p>
          <a:p>
            <a:pPr algn="just"/>
            <a:r>
              <a:rPr lang="hu-HU" dirty="0"/>
              <a:t>Milyen formában igényelnéd a konzultációt, személyesen vagy online?</a:t>
            </a:r>
          </a:p>
          <a:p>
            <a:pPr algn="just"/>
            <a:r>
              <a:rPr lang="hu-HU" dirty="0"/>
              <a:t>Mely időpontok lennének számodra a legalkalmasabbak?</a:t>
            </a:r>
          </a:p>
        </p:txBody>
      </p:sp>
      <p:sp>
        <p:nvSpPr>
          <p:cNvPr id="60" name="Google Shape;2232;p66">
            <a:extLst>
              <a:ext uri="{FF2B5EF4-FFF2-40B4-BE49-F238E27FC236}">
                <a16:creationId xmlns:a16="http://schemas.microsoft.com/office/drawing/2014/main" id="{AF6F7C7F-3BB0-41E7-8C1C-1B341B4AC081}"/>
              </a:ext>
            </a:extLst>
          </p:cNvPr>
          <p:cNvSpPr txBox="1">
            <a:spLocks/>
          </p:cNvSpPr>
          <p:nvPr/>
        </p:nvSpPr>
        <p:spPr>
          <a:xfrm>
            <a:off x="1698516" y="3032594"/>
            <a:ext cx="43434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4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1600" b="1" dirty="0">
                <a:solidFill>
                  <a:srgbClr val="01879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mentalhigiene@uni-pannon.hu</a:t>
            </a:r>
            <a:endParaRPr lang="hu-HU" sz="1600" b="1" dirty="0">
              <a:solidFill>
                <a:srgbClr val="018790"/>
              </a:solidFill>
            </a:endParaRPr>
          </a:p>
        </p:txBody>
      </p:sp>
      <p:cxnSp>
        <p:nvCxnSpPr>
          <p:cNvPr id="61" name="Google Shape;2233;p66">
            <a:extLst>
              <a:ext uri="{FF2B5EF4-FFF2-40B4-BE49-F238E27FC236}">
                <a16:creationId xmlns:a16="http://schemas.microsoft.com/office/drawing/2014/main" id="{D12A29EB-35D1-45F8-8E14-396E0EE8C9ED}"/>
              </a:ext>
            </a:extLst>
          </p:cNvPr>
          <p:cNvCxnSpPr/>
          <p:nvPr/>
        </p:nvCxnSpPr>
        <p:spPr>
          <a:xfrm>
            <a:off x="1701378" y="1218013"/>
            <a:ext cx="4339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2234;p66">
            <a:extLst>
              <a:ext uri="{FF2B5EF4-FFF2-40B4-BE49-F238E27FC236}">
                <a16:creationId xmlns:a16="http://schemas.microsoft.com/office/drawing/2014/main" id="{65DFFD25-D624-47EA-90BF-4E16CDDAC7A1}"/>
              </a:ext>
            </a:extLst>
          </p:cNvPr>
          <p:cNvCxnSpPr/>
          <p:nvPr/>
        </p:nvCxnSpPr>
        <p:spPr>
          <a:xfrm>
            <a:off x="1701378" y="3046738"/>
            <a:ext cx="4339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3" name="Google Shape;2235;p66">
            <a:extLst>
              <a:ext uri="{FF2B5EF4-FFF2-40B4-BE49-F238E27FC236}">
                <a16:creationId xmlns:a16="http://schemas.microsoft.com/office/drawing/2014/main" id="{8E86DE9A-72A6-4C18-9044-0CD610F9CECD}"/>
              </a:ext>
            </a:extLst>
          </p:cNvPr>
          <p:cNvGrpSpPr/>
          <p:nvPr/>
        </p:nvGrpSpPr>
        <p:grpSpPr>
          <a:xfrm>
            <a:off x="501074" y="3136761"/>
            <a:ext cx="338321" cy="338321"/>
            <a:chOff x="3963575" y="2317575"/>
            <a:chExt cx="296175" cy="296175"/>
          </a:xfrm>
        </p:grpSpPr>
        <p:sp>
          <p:nvSpPr>
            <p:cNvPr id="64" name="Google Shape;2236;p66">
              <a:extLst>
                <a:ext uri="{FF2B5EF4-FFF2-40B4-BE49-F238E27FC236}">
                  <a16:creationId xmlns:a16="http://schemas.microsoft.com/office/drawing/2014/main" id="{D4399E43-C623-4811-9A18-30FC8DAE567E}"/>
                </a:ext>
              </a:extLst>
            </p:cNvPr>
            <p:cNvSpPr/>
            <p:nvPr/>
          </p:nvSpPr>
          <p:spPr>
            <a:xfrm>
              <a:off x="3963575" y="2317575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9483" y="1418"/>
                  </a:moveTo>
                  <a:cubicBezTo>
                    <a:pt x="9672" y="1418"/>
                    <a:pt x="9830" y="1576"/>
                    <a:pt x="9830" y="1765"/>
                  </a:cubicBezTo>
                  <a:lnTo>
                    <a:pt x="9830" y="2836"/>
                  </a:lnTo>
                  <a:lnTo>
                    <a:pt x="788" y="2836"/>
                  </a:lnTo>
                  <a:lnTo>
                    <a:pt x="788" y="1765"/>
                  </a:lnTo>
                  <a:lnTo>
                    <a:pt x="725" y="1765"/>
                  </a:lnTo>
                  <a:cubicBezTo>
                    <a:pt x="725" y="1576"/>
                    <a:pt x="883" y="1418"/>
                    <a:pt x="1072" y="1418"/>
                  </a:cubicBezTo>
                  <a:lnTo>
                    <a:pt x="1418" y="1418"/>
                  </a:lnTo>
                  <a:lnTo>
                    <a:pt x="1418" y="1765"/>
                  </a:lnTo>
                  <a:cubicBezTo>
                    <a:pt x="1418" y="1954"/>
                    <a:pt x="1576" y="2143"/>
                    <a:pt x="1765" y="2143"/>
                  </a:cubicBezTo>
                  <a:cubicBezTo>
                    <a:pt x="1954" y="2143"/>
                    <a:pt x="2111" y="1954"/>
                    <a:pt x="2111" y="1765"/>
                  </a:cubicBezTo>
                  <a:lnTo>
                    <a:pt x="2111" y="1418"/>
                  </a:lnTo>
                  <a:lnTo>
                    <a:pt x="3498" y="1418"/>
                  </a:lnTo>
                  <a:lnTo>
                    <a:pt x="3498" y="1765"/>
                  </a:lnTo>
                  <a:cubicBezTo>
                    <a:pt x="3498" y="1954"/>
                    <a:pt x="3655" y="2143"/>
                    <a:pt x="3844" y="2143"/>
                  </a:cubicBezTo>
                  <a:cubicBezTo>
                    <a:pt x="4065" y="2143"/>
                    <a:pt x="4222" y="1954"/>
                    <a:pt x="4222" y="1765"/>
                  </a:cubicBezTo>
                  <a:lnTo>
                    <a:pt x="4222" y="1418"/>
                  </a:lnTo>
                  <a:lnTo>
                    <a:pt x="6333" y="1418"/>
                  </a:lnTo>
                  <a:lnTo>
                    <a:pt x="6333" y="1765"/>
                  </a:lnTo>
                  <a:cubicBezTo>
                    <a:pt x="6333" y="1954"/>
                    <a:pt x="6490" y="2143"/>
                    <a:pt x="6680" y="2143"/>
                  </a:cubicBezTo>
                  <a:cubicBezTo>
                    <a:pt x="6900" y="2143"/>
                    <a:pt x="7058" y="1954"/>
                    <a:pt x="7058" y="1765"/>
                  </a:cubicBezTo>
                  <a:lnTo>
                    <a:pt x="7058" y="1418"/>
                  </a:lnTo>
                  <a:lnTo>
                    <a:pt x="8412" y="1418"/>
                  </a:lnTo>
                  <a:lnTo>
                    <a:pt x="8412" y="1765"/>
                  </a:lnTo>
                  <a:cubicBezTo>
                    <a:pt x="8412" y="1954"/>
                    <a:pt x="8570" y="2143"/>
                    <a:pt x="8790" y="2143"/>
                  </a:cubicBezTo>
                  <a:cubicBezTo>
                    <a:pt x="8979" y="2143"/>
                    <a:pt x="9137" y="1954"/>
                    <a:pt x="9137" y="1765"/>
                  </a:cubicBezTo>
                  <a:lnTo>
                    <a:pt x="9137" y="1418"/>
                  </a:lnTo>
                  <a:close/>
                  <a:moveTo>
                    <a:pt x="9767" y="3497"/>
                  </a:moveTo>
                  <a:lnTo>
                    <a:pt x="9767" y="7026"/>
                  </a:lnTo>
                  <a:cubicBezTo>
                    <a:pt x="9641" y="7026"/>
                    <a:pt x="9546" y="6963"/>
                    <a:pt x="9420" y="6963"/>
                  </a:cubicBezTo>
                  <a:cubicBezTo>
                    <a:pt x="8066" y="6963"/>
                    <a:pt x="6963" y="8066"/>
                    <a:pt x="6963" y="9420"/>
                  </a:cubicBezTo>
                  <a:cubicBezTo>
                    <a:pt x="6963" y="9546"/>
                    <a:pt x="6963" y="9641"/>
                    <a:pt x="7026" y="9767"/>
                  </a:cubicBezTo>
                  <a:lnTo>
                    <a:pt x="1040" y="9767"/>
                  </a:lnTo>
                  <a:cubicBezTo>
                    <a:pt x="820" y="9767"/>
                    <a:pt x="662" y="9609"/>
                    <a:pt x="662" y="9420"/>
                  </a:cubicBezTo>
                  <a:lnTo>
                    <a:pt x="662" y="3497"/>
                  </a:lnTo>
                  <a:close/>
                  <a:moveTo>
                    <a:pt x="9420" y="7688"/>
                  </a:moveTo>
                  <a:cubicBezTo>
                    <a:pt x="10366" y="7688"/>
                    <a:pt x="11153" y="8475"/>
                    <a:pt x="11153" y="9420"/>
                  </a:cubicBezTo>
                  <a:cubicBezTo>
                    <a:pt x="11153" y="10397"/>
                    <a:pt x="10366" y="11185"/>
                    <a:pt x="9420" y="11185"/>
                  </a:cubicBezTo>
                  <a:cubicBezTo>
                    <a:pt x="8475" y="11185"/>
                    <a:pt x="7688" y="10397"/>
                    <a:pt x="7688" y="9420"/>
                  </a:cubicBezTo>
                  <a:cubicBezTo>
                    <a:pt x="7688" y="8475"/>
                    <a:pt x="8475" y="7688"/>
                    <a:pt x="9420" y="7688"/>
                  </a:cubicBezTo>
                  <a:close/>
                  <a:moveTo>
                    <a:pt x="1733" y="0"/>
                  </a:moveTo>
                  <a:cubicBezTo>
                    <a:pt x="1544" y="0"/>
                    <a:pt x="1387" y="158"/>
                    <a:pt x="1387" y="347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42" y="725"/>
                    <a:pt x="0" y="1166"/>
                    <a:pt x="0" y="1733"/>
                  </a:cubicBezTo>
                  <a:lnTo>
                    <a:pt x="0" y="9389"/>
                  </a:lnTo>
                  <a:cubicBezTo>
                    <a:pt x="0" y="9956"/>
                    <a:pt x="473" y="10429"/>
                    <a:pt x="1040" y="10429"/>
                  </a:cubicBezTo>
                  <a:lnTo>
                    <a:pt x="7215" y="10429"/>
                  </a:lnTo>
                  <a:cubicBezTo>
                    <a:pt x="7593" y="11279"/>
                    <a:pt x="8444" y="11846"/>
                    <a:pt x="9420" y="11846"/>
                  </a:cubicBezTo>
                  <a:cubicBezTo>
                    <a:pt x="10744" y="11846"/>
                    <a:pt x="11846" y="10744"/>
                    <a:pt x="11846" y="9420"/>
                  </a:cubicBezTo>
                  <a:cubicBezTo>
                    <a:pt x="11846" y="8444"/>
                    <a:pt x="11311" y="7593"/>
                    <a:pt x="10492" y="7215"/>
                  </a:cubicBezTo>
                  <a:lnTo>
                    <a:pt x="10492" y="1733"/>
                  </a:lnTo>
                  <a:cubicBezTo>
                    <a:pt x="10492" y="1135"/>
                    <a:pt x="10019" y="725"/>
                    <a:pt x="9452" y="725"/>
                  </a:cubicBezTo>
                  <a:lnTo>
                    <a:pt x="9105" y="725"/>
                  </a:lnTo>
                  <a:lnTo>
                    <a:pt x="9105" y="347"/>
                  </a:lnTo>
                  <a:cubicBezTo>
                    <a:pt x="9105" y="158"/>
                    <a:pt x="8948" y="0"/>
                    <a:pt x="8759" y="0"/>
                  </a:cubicBezTo>
                  <a:cubicBezTo>
                    <a:pt x="8538" y="0"/>
                    <a:pt x="8381" y="158"/>
                    <a:pt x="8381" y="347"/>
                  </a:cubicBezTo>
                  <a:lnTo>
                    <a:pt x="8381" y="725"/>
                  </a:lnTo>
                  <a:lnTo>
                    <a:pt x="7026" y="725"/>
                  </a:lnTo>
                  <a:lnTo>
                    <a:pt x="7026" y="347"/>
                  </a:lnTo>
                  <a:cubicBezTo>
                    <a:pt x="7026" y="158"/>
                    <a:pt x="6869" y="0"/>
                    <a:pt x="6648" y="0"/>
                  </a:cubicBezTo>
                  <a:cubicBezTo>
                    <a:pt x="6459" y="0"/>
                    <a:pt x="6301" y="158"/>
                    <a:pt x="6301" y="347"/>
                  </a:cubicBezTo>
                  <a:lnTo>
                    <a:pt x="6301" y="725"/>
                  </a:lnTo>
                  <a:lnTo>
                    <a:pt x="4191" y="725"/>
                  </a:lnTo>
                  <a:lnTo>
                    <a:pt x="4191" y="347"/>
                  </a:lnTo>
                  <a:cubicBezTo>
                    <a:pt x="4191" y="158"/>
                    <a:pt x="4033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725"/>
                  </a:lnTo>
                  <a:lnTo>
                    <a:pt x="2080" y="725"/>
                  </a:ln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237;p66">
              <a:extLst>
                <a:ext uri="{FF2B5EF4-FFF2-40B4-BE49-F238E27FC236}">
                  <a16:creationId xmlns:a16="http://schemas.microsoft.com/office/drawing/2014/main" id="{AFF85A1F-98C5-422A-BDFF-129140F34459}"/>
                </a:ext>
              </a:extLst>
            </p:cNvPr>
            <p:cNvSpPr/>
            <p:nvPr/>
          </p:nvSpPr>
          <p:spPr>
            <a:xfrm>
              <a:off x="4190400" y="2526300"/>
              <a:ext cx="34700" cy="35450"/>
            </a:xfrm>
            <a:custGeom>
              <a:avLst/>
              <a:gdLst/>
              <a:ahLst/>
              <a:cxnLst/>
              <a:rect l="l" t="t" r="r" b="b"/>
              <a:pathLst>
                <a:path w="1388" h="14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71"/>
                  </a:lnTo>
                  <a:cubicBezTo>
                    <a:pt x="1" y="1260"/>
                    <a:pt x="127" y="1418"/>
                    <a:pt x="347" y="1418"/>
                  </a:cubicBezTo>
                  <a:lnTo>
                    <a:pt x="1041" y="1418"/>
                  </a:lnTo>
                  <a:cubicBezTo>
                    <a:pt x="1261" y="1418"/>
                    <a:pt x="1387" y="1260"/>
                    <a:pt x="1387" y="1071"/>
                  </a:cubicBezTo>
                  <a:cubicBezTo>
                    <a:pt x="1387" y="882"/>
                    <a:pt x="1261" y="725"/>
                    <a:pt x="1041" y="725"/>
                  </a:cubicBezTo>
                  <a:lnTo>
                    <a:pt x="694" y="725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238;p66">
              <a:extLst>
                <a:ext uri="{FF2B5EF4-FFF2-40B4-BE49-F238E27FC236}">
                  <a16:creationId xmlns:a16="http://schemas.microsoft.com/office/drawing/2014/main" id="{08015807-C51A-4DF4-919E-104813981FE2}"/>
                </a:ext>
              </a:extLst>
            </p:cNvPr>
            <p:cNvSpPr/>
            <p:nvPr/>
          </p:nvSpPr>
          <p:spPr>
            <a:xfrm>
              <a:off x="39982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239;p66">
              <a:extLst>
                <a:ext uri="{FF2B5EF4-FFF2-40B4-BE49-F238E27FC236}">
                  <a16:creationId xmlns:a16="http://schemas.microsoft.com/office/drawing/2014/main" id="{20A2F1AA-D469-462D-B492-F0EEEFC286F2}"/>
                </a:ext>
              </a:extLst>
            </p:cNvPr>
            <p:cNvSpPr/>
            <p:nvPr/>
          </p:nvSpPr>
          <p:spPr>
            <a:xfrm>
              <a:off x="4050225" y="24215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240;p66">
              <a:extLst>
                <a:ext uri="{FF2B5EF4-FFF2-40B4-BE49-F238E27FC236}">
                  <a16:creationId xmlns:a16="http://schemas.microsoft.com/office/drawing/2014/main" id="{12CCAEF5-5437-4133-BC09-84F7A1DEC0FB}"/>
                </a:ext>
              </a:extLst>
            </p:cNvPr>
            <p:cNvSpPr/>
            <p:nvPr/>
          </p:nvSpPr>
          <p:spPr>
            <a:xfrm>
              <a:off x="410220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241;p66">
              <a:extLst>
                <a:ext uri="{FF2B5EF4-FFF2-40B4-BE49-F238E27FC236}">
                  <a16:creationId xmlns:a16="http://schemas.microsoft.com/office/drawing/2014/main" id="{3CA72144-2E3E-4A17-9499-6DCFC30C7501}"/>
                </a:ext>
              </a:extLst>
            </p:cNvPr>
            <p:cNvSpPr/>
            <p:nvPr/>
          </p:nvSpPr>
          <p:spPr>
            <a:xfrm>
              <a:off x="415575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242;p66">
              <a:extLst>
                <a:ext uri="{FF2B5EF4-FFF2-40B4-BE49-F238E27FC236}">
                  <a16:creationId xmlns:a16="http://schemas.microsoft.com/office/drawing/2014/main" id="{EFBEC6FA-A2F6-4830-BAC1-C08BBA42536E}"/>
                </a:ext>
              </a:extLst>
            </p:cNvPr>
            <p:cNvSpPr/>
            <p:nvPr/>
          </p:nvSpPr>
          <p:spPr>
            <a:xfrm>
              <a:off x="3998225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243;p66">
              <a:extLst>
                <a:ext uri="{FF2B5EF4-FFF2-40B4-BE49-F238E27FC236}">
                  <a16:creationId xmlns:a16="http://schemas.microsoft.com/office/drawing/2014/main" id="{007D02D5-9144-4367-844B-604887B9E042}"/>
                </a:ext>
              </a:extLst>
            </p:cNvPr>
            <p:cNvSpPr/>
            <p:nvPr/>
          </p:nvSpPr>
          <p:spPr>
            <a:xfrm>
              <a:off x="4050225" y="24569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8"/>
                    <a:pt x="1418" y="379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244;p66">
              <a:extLst>
                <a:ext uri="{FF2B5EF4-FFF2-40B4-BE49-F238E27FC236}">
                  <a16:creationId xmlns:a16="http://schemas.microsoft.com/office/drawing/2014/main" id="{5D3ED512-2480-4D9D-A429-EA60D5138348}"/>
                </a:ext>
              </a:extLst>
            </p:cNvPr>
            <p:cNvSpPr/>
            <p:nvPr/>
          </p:nvSpPr>
          <p:spPr>
            <a:xfrm>
              <a:off x="410220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245;p66">
              <a:extLst>
                <a:ext uri="{FF2B5EF4-FFF2-40B4-BE49-F238E27FC236}">
                  <a16:creationId xmlns:a16="http://schemas.microsoft.com/office/drawing/2014/main" id="{5BC237E3-1A1F-4331-BD64-575533B4351B}"/>
                </a:ext>
              </a:extLst>
            </p:cNvPr>
            <p:cNvSpPr/>
            <p:nvPr/>
          </p:nvSpPr>
          <p:spPr>
            <a:xfrm>
              <a:off x="415575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46;p66">
              <a:extLst>
                <a:ext uri="{FF2B5EF4-FFF2-40B4-BE49-F238E27FC236}">
                  <a16:creationId xmlns:a16="http://schemas.microsoft.com/office/drawing/2014/main" id="{4054F7FF-EC38-4376-B375-C28CD3728948}"/>
                </a:ext>
              </a:extLst>
            </p:cNvPr>
            <p:cNvSpPr/>
            <p:nvPr/>
          </p:nvSpPr>
          <p:spPr>
            <a:xfrm>
              <a:off x="3998225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247;p66">
              <a:extLst>
                <a:ext uri="{FF2B5EF4-FFF2-40B4-BE49-F238E27FC236}">
                  <a16:creationId xmlns:a16="http://schemas.microsoft.com/office/drawing/2014/main" id="{C629210F-6547-4203-8994-717D948F8589}"/>
                </a:ext>
              </a:extLst>
            </p:cNvPr>
            <p:cNvSpPr/>
            <p:nvPr/>
          </p:nvSpPr>
          <p:spPr>
            <a:xfrm>
              <a:off x="4050225" y="24916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248;p66">
              <a:extLst>
                <a:ext uri="{FF2B5EF4-FFF2-40B4-BE49-F238E27FC236}">
                  <a16:creationId xmlns:a16="http://schemas.microsoft.com/office/drawing/2014/main" id="{EB5D017A-756C-4FAD-A04D-1F382728D312}"/>
                </a:ext>
              </a:extLst>
            </p:cNvPr>
            <p:cNvSpPr/>
            <p:nvPr/>
          </p:nvSpPr>
          <p:spPr>
            <a:xfrm>
              <a:off x="4102200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249;p66">
              <a:extLst>
                <a:ext uri="{FF2B5EF4-FFF2-40B4-BE49-F238E27FC236}">
                  <a16:creationId xmlns:a16="http://schemas.microsoft.com/office/drawing/2014/main" id="{642BA82B-369F-4805-8791-A092042AD465}"/>
                </a:ext>
              </a:extLst>
            </p:cNvPr>
            <p:cNvSpPr/>
            <p:nvPr/>
          </p:nvSpPr>
          <p:spPr>
            <a:xfrm>
              <a:off x="3998225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250;p66">
              <a:extLst>
                <a:ext uri="{FF2B5EF4-FFF2-40B4-BE49-F238E27FC236}">
                  <a16:creationId xmlns:a16="http://schemas.microsoft.com/office/drawing/2014/main" id="{605FCBB8-069D-4B25-A88F-1BE6251C0303}"/>
                </a:ext>
              </a:extLst>
            </p:cNvPr>
            <p:cNvSpPr/>
            <p:nvPr/>
          </p:nvSpPr>
          <p:spPr>
            <a:xfrm>
              <a:off x="4050225" y="25263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251;p66">
              <a:extLst>
                <a:ext uri="{FF2B5EF4-FFF2-40B4-BE49-F238E27FC236}">
                  <a16:creationId xmlns:a16="http://schemas.microsoft.com/office/drawing/2014/main" id="{ED47E935-46E6-4C2A-AA91-1A0EB40CB489}"/>
                </a:ext>
              </a:extLst>
            </p:cNvPr>
            <p:cNvSpPr/>
            <p:nvPr/>
          </p:nvSpPr>
          <p:spPr>
            <a:xfrm>
              <a:off x="4102200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" name="Google Shape;10365;p128">
            <a:extLst>
              <a:ext uri="{FF2B5EF4-FFF2-40B4-BE49-F238E27FC236}">
                <a16:creationId xmlns:a16="http://schemas.microsoft.com/office/drawing/2014/main" id="{523E9136-B569-4FA5-AD46-0F9130FCC6F9}"/>
              </a:ext>
            </a:extLst>
          </p:cNvPr>
          <p:cNvGrpSpPr/>
          <p:nvPr/>
        </p:nvGrpSpPr>
        <p:grpSpPr>
          <a:xfrm>
            <a:off x="524436" y="1403567"/>
            <a:ext cx="351024" cy="347301"/>
            <a:chOff x="946175" y="3619500"/>
            <a:chExt cx="296975" cy="293825"/>
          </a:xfrm>
          <a:solidFill>
            <a:srgbClr val="FFFFFF"/>
          </a:solidFill>
        </p:grpSpPr>
        <p:sp>
          <p:nvSpPr>
            <p:cNvPr id="81" name="Google Shape;10366;p128">
              <a:extLst>
                <a:ext uri="{FF2B5EF4-FFF2-40B4-BE49-F238E27FC236}">
                  <a16:creationId xmlns:a16="http://schemas.microsoft.com/office/drawing/2014/main" id="{27D11993-AEAF-4BF8-9687-AC91402D375D}"/>
                </a:ext>
              </a:extLst>
            </p:cNvPr>
            <p:cNvSpPr/>
            <p:nvPr/>
          </p:nvSpPr>
          <p:spPr>
            <a:xfrm>
              <a:off x="963525" y="3619500"/>
              <a:ext cx="207950" cy="293825"/>
            </a:xfrm>
            <a:custGeom>
              <a:avLst/>
              <a:gdLst/>
              <a:ahLst/>
              <a:cxnLst/>
              <a:rect l="l" t="t" r="r" b="b"/>
              <a:pathLst>
                <a:path w="8318" h="11753" extrusionOk="0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0367;p128">
              <a:extLst>
                <a:ext uri="{FF2B5EF4-FFF2-40B4-BE49-F238E27FC236}">
                  <a16:creationId xmlns:a16="http://schemas.microsoft.com/office/drawing/2014/main" id="{4388A5FB-470E-4E37-8EF2-3B506F7CFEF8}"/>
                </a:ext>
              </a:extLst>
            </p:cNvPr>
            <p:cNvSpPr/>
            <p:nvPr/>
          </p:nvSpPr>
          <p:spPr>
            <a:xfrm>
              <a:off x="1185625" y="3688025"/>
              <a:ext cx="57525" cy="55950"/>
            </a:xfrm>
            <a:custGeom>
              <a:avLst/>
              <a:gdLst/>
              <a:ahLst/>
              <a:cxnLst/>
              <a:rect l="l" t="t" r="r" b="b"/>
              <a:pathLst>
                <a:path w="2301" h="2238" extrusionOk="0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0368;p128">
              <a:extLst>
                <a:ext uri="{FF2B5EF4-FFF2-40B4-BE49-F238E27FC236}">
                  <a16:creationId xmlns:a16="http://schemas.microsoft.com/office/drawing/2014/main" id="{0C9A0BDB-3F84-4A60-8A45-4AE875FDD483}"/>
                </a:ext>
              </a:extLst>
            </p:cNvPr>
            <p:cNvSpPr/>
            <p:nvPr/>
          </p:nvSpPr>
          <p:spPr>
            <a:xfrm>
              <a:off x="1088075" y="3795925"/>
              <a:ext cx="46375" cy="45025"/>
            </a:xfrm>
            <a:custGeom>
              <a:avLst/>
              <a:gdLst/>
              <a:ahLst/>
              <a:cxnLst/>
              <a:rect l="l" t="t" r="r" b="b"/>
              <a:pathLst>
                <a:path w="1855" h="1801" extrusionOk="0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369;p128">
              <a:extLst>
                <a:ext uri="{FF2B5EF4-FFF2-40B4-BE49-F238E27FC236}">
                  <a16:creationId xmlns:a16="http://schemas.microsoft.com/office/drawing/2014/main" id="{572AFD74-D1F0-4EE8-8F04-10A542840929}"/>
                </a:ext>
              </a:extLst>
            </p:cNvPr>
            <p:cNvSpPr/>
            <p:nvPr/>
          </p:nvSpPr>
          <p:spPr>
            <a:xfrm>
              <a:off x="1112375" y="3720325"/>
              <a:ext cx="97700" cy="97700"/>
            </a:xfrm>
            <a:custGeom>
              <a:avLst/>
              <a:gdLst/>
              <a:ahLst/>
              <a:cxnLst/>
              <a:rect l="l" t="t" r="r" b="b"/>
              <a:pathLst>
                <a:path w="3908" h="3908" extrusionOk="0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370;p128">
              <a:extLst>
                <a:ext uri="{FF2B5EF4-FFF2-40B4-BE49-F238E27FC236}">
                  <a16:creationId xmlns:a16="http://schemas.microsoft.com/office/drawing/2014/main" id="{E2F4DEA2-D5C2-4645-A4AB-8FE0A032B1CD}"/>
                </a:ext>
              </a:extLst>
            </p:cNvPr>
            <p:cNvSpPr/>
            <p:nvPr/>
          </p:nvSpPr>
          <p:spPr>
            <a:xfrm>
              <a:off x="1120250" y="3623450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0371;p128">
              <a:extLst>
                <a:ext uri="{FF2B5EF4-FFF2-40B4-BE49-F238E27FC236}">
                  <a16:creationId xmlns:a16="http://schemas.microsoft.com/office/drawing/2014/main" id="{AB65CB17-E7AA-46AF-9E45-39C1C8C8A614}"/>
                </a:ext>
              </a:extLst>
            </p:cNvPr>
            <p:cNvSpPr/>
            <p:nvPr/>
          </p:nvSpPr>
          <p:spPr>
            <a:xfrm>
              <a:off x="946175" y="3879425"/>
              <a:ext cx="166225" cy="33900"/>
            </a:xfrm>
            <a:custGeom>
              <a:avLst/>
              <a:gdLst/>
              <a:ahLst/>
              <a:cxnLst/>
              <a:rect l="l" t="t" r="r" b="b"/>
              <a:pathLst>
                <a:path w="6649" h="1356" extrusionOk="0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" name="Kép 26">
            <a:extLst>
              <a:ext uri="{FF2B5EF4-FFF2-40B4-BE49-F238E27FC236}">
                <a16:creationId xmlns:a16="http://schemas.microsoft.com/office/drawing/2014/main" id="{6E67430F-DD71-488F-9D7F-B16652BA7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853" y="2105698"/>
            <a:ext cx="2528041" cy="1896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sp>
        <p:nvSpPr>
          <p:cNvPr id="89" name="Google Shape;2059;p53">
            <a:extLst>
              <a:ext uri="{FF2B5EF4-FFF2-40B4-BE49-F238E27FC236}">
                <a16:creationId xmlns:a16="http://schemas.microsoft.com/office/drawing/2014/main" id="{9B63A688-FB9E-437C-9E6D-65B8EE2F3BD5}"/>
              </a:ext>
            </a:extLst>
          </p:cNvPr>
          <p:cNvSpPr txBox="1">
            <a:spLocks/>
          </p:cNvSpPr>
          <p:nvPr/>
        </p:nvSpPr>
        <p:spPr>
          <a:xfrm>
            <a:off x="8544342" y="474990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n" smtClean="0"/>
              <a:pPr/>
              <a:t>14</a:t>
            </a:fld>
            <a:endParaRPr lang="en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Google Shape;2079;p55"/>
          <p:cNvSpPr txBox="1">
            <a:spLocks noGrp="1"/>
          </p:cNvSpPr>
          <p:nvPr>
            <p:ph type="ctrTitle" idx="3"/>
          </p:nvPr>
        </p:nvSpPr>
        <p:spPr>
          <a:xfrm>
            <a:off x="-1014413" y="342547"/>
            <a:ext cx="6469106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b="1" dirty="0"/>
              <a:t>FONTOS DÁTUM: 2024. OKTÓBER 21. </a:t>
            </a:r>
            <a:endParaRPr b="1" dirty="0"/>
          </a:p>
        </p:txBody>
      </p:sp>
      <p:grpSp>
        <p:nvGrpSpPr>
          <p:cNvPr id="40" name="Google Shape;2212;p66">
            <a:extLst>
              <a:ext uri="{FF2B5EF4-FFF2-40B4-BE49-F238E27FC236}">
                <a16:creationId xmlns:a16="http://schemas.microsoft.com/office/drawing/2014/main" id="{16503A67-5E23-4A5F-BFF2-68F6CCF426A8}"/>
              </a:ext>
            </a:extLst>
          </p:cNvPr>
          <p:cNvGrpSpPr/>
          <p:nvPr/>
        </p:nvGrpSpPr>
        <p:grpSpPr>
          <a:xfrm>
            <a:off x="371622" y="1145032"/>
            <a:ext cx="980695" cy="982361"/>
            <a:chOff x="917250" y="2165250"/>
            <a:chExt cx="980695" cy="982361"/>
          </a:xfrm>
        </p:grpSpPr>
        <p:sp>
          <p:nvSpPr>
            <p:cNvPr id="41" name="Google Shape;2213;p66">
              <a:extLst>
                <a:ext uri="{FF2B5EF4-FFF2-40B4-BE49-F238E27FC236}">
                  <a16:creationId xmlns:a16="http://schemas.microsoft.com/office/drawing/2014/main" id="{8D0AA1CC-3550-4D32-BF98-D642B088B854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14;p66">
              <a:extLst>
                <a:ext uri="{FF2B5EF4-FFF2-40B4-BE49-F238E27FC236}">
                  <a16:creationId xmlns:a16="http://schemas.microsoft.com/office/drawing/2014/main" id="{0133663E-2039-41FD-9E95-04582751A5E9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2059;p53">
            <a:extLst>
              <a:ext uri="{FF2B5EF4-FFF2-40B4-BE49-F238E27FC236}">
                <a16:creationId xmlns:a16="http://schemas.microsoft.com/office/drawing/2014/main" id="{9B63A688-FB9E-437C-9E6D-65B8EE2F3BD5}"/>
              </a:ext>
            </a:extLst>
          </p:cNvPr>
          <p:cNvSpPr txBox="1">
            <a:spLocks/>
          </p:cNvSpPr>
          <p:nvPr/>
        </p:nvSpPr>
        <p:spPr>
          <a:xfrm>
            <a:off x="8544342" y="474990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n" smtClean="0"/>
              <a:pPr/>
              <a:t>15</a:t>
            </a:fld>
            <a:endParaRPr lang="en" dirty="0"/>
          </a:p>
        </p:txBody>
      </p:sp>
      <p:sp>
        <p:nvSpPr>
          <p:cNvPr id="43" name="Google Shape;2554;p81">
            <a:extLst>
              <a:ext uri="{FF2B5EF4-FFF2-40B4-BE49-F238E27FC236}">
                <a16:creationId xmlns:a16="http://schemas.microsoft.com/office/drawing/2014/main" id="{FFA46B82-5693-4A51-9FBC-90A84C34885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 flipH="1">
            <a:off x="1352317" y="1418191"/>
            <a:ext cx="7348287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4000" b="1" dirty="0"/>
              <a:t>Lelki Egészség Világnap - Konferencia</a:t>
            </a:r>
            <a:endParaRPr sz="4000" b="1" dirty="0"/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A0C2B542-7757-421D-88F2-431085E7B3E2}"/>
              </a:ext>
            </a:extLst>
          </p:cNvPr>
          <p:cNvSpPr/>
          <p:nvPr/>
        </p:nvSpPr>
        <p:spPr>
          <a:xfrm>
            <a:off x="1222763" y="1934687"/>
            <a:ext cx="564770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317500"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sz="2800" dirty="0">
                <a:solidFill>
                  <a:schemeClr val="dk2"/>
                </a:solidFill>
                <a:latin typeface="Arvo"/>
                <a:sym typeface="Arvo"/>
              </a:rPr>
              <a:t>Előadások és workshopok</a:t>
            </a:r>
          </a:p>
          <a:p>
            <a:pPr marL="457200" indent="-317500"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sz="2800" dirty="0">
                <a:solidFill>
                  <a:schemeClr val="dk2"/>
                </a:solidFill>
                <a:latin typeface="Arvo"/>
                <a:sym typeface="Arvo"/>
              </a:rPr>
              <a:t>Kredit szerzési lehetőség</a:t>
            </a:r>
          </a:p>
          <a:p>
            <a:pPr marL="457200" indent="-317500" algn="just">
              <a:buClr>
                <a:schemeClr val="accent2"/>
              </a:buClr>
              <a:buSzPts val="1100"/>
              <a:buFont typeface="Arvo"/>
              <a:buChar char="●"/>
            </a:pPr>
            <a:r>
              <a:rPr lang="hu-HU" sz="2800" dirty="0">
                <a:solidFill>
                  <a:schemeClr val="dk2"/>
                </a:solidFill>
                <a:latin typeface="Arvo"/>
                <a:sym typeface="Arvo"/>
              </a:rPr>
              <a:t>75 év - Jubileumi meglepetés</a:t>
            </a:r>
          </a:p>
        </p:txBody>
      </p:sp>
      <p:pic>
        <p:nvPicPr>
          <p:cNvPr id="2050" name="Picture 2" descr="https://coolmango.hu/wp-content/uploads/2022/08/gift.jpg">
            <a:extLst>
              <a:ext uri="{FF2B5EF4-FFF2-40B4-BE49-F238E27FC236}">
                <a16:creationId xmlns:a16="http://schemas.microsoft.com/office/drawing/2014/main" id="{562F636D-FD71-4376-B7D9-938E3E4E6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8165">
            <a:off x="7283177" y="2831209"/>
            <a:ext cx="1429859" cy="14298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impár Imre - Infoszfera">
            <a:extLst>
              <a:ext uri="{FF2B5EF4-FFF2-40B4-BE49-F238E27FC236}">
                <a16:creationId xmlns:a16="http://schemas.microsoft.com/office/drawing/2014/main" id="{79CBB61A-5884-49AC-80B3-F7B4676104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90"/>
          <a:stretch/>
        </p:blipFill>
        <p:spPr bwMode="auto">
          <a:xfrm>
            <a:off x="5569222" y="3520069"/>
            <a:ext cx="1222980" cy="131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B1E69188-A4A6-4A9A-B0B6-45C273E1E0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694" b="10309"/>
          <a:stretch/>
        </p:blipFill>
        <p:spPr>
          <a:xfrm>
            <a:off x="3045108" y="3528931"/>
            <a:ext cx="1107473" cy="1345528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BD21C31-0BD6-43EB-B47B-AD967C82287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317" t="26250" r="4973"/>
          <a:stretch/>
        </p:blipFill>
        <p:spPr>
          <a:xfrm>
            <a:off x="4268088" y="3520069"/>
            <a:ext cx="1166329" cy="135222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8C5C8C9D-DC11-4546-906E-22F61177A6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1512" y="3531904"/>
            <a:ext cx="1018089" cy="13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08882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Google Shape;2554;p81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420135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4000" b="1" dirty="0"/>
              <a:t>Egyéb szolgáltatások</a:t>
            </a:r>
            <a:endParaRPr sz="4000" b="1" dirty="0"/>
          </a:p>
        </p:txBody>
      </p:sp>
      <p:sp>
        <p:nvSpPr>
          <p:cNvPr id="2837" name="Google Shape;2837;p8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cxnSp>
        <p:nvCxnSpPr>
          <p:cNvPr id="11" name="Google Shape;2355;p70">
            <a:extLst>
              <a:ext uri="{FF2B5EF4-FFF2-40B4-BE49-F238E27FC236}">
                <a16:creationId xmlns:a16="http://schemas.microsoft.com/office/drawing/2014/main" id="{E509B6CD-9752-491C-B4AD-469F145A4FD7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1836508" y="2710947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12" name="Google Shape;2358;p70">
            <a:extLst>
              <a:ext uri="{FF2B5EF4-FFF2-40B4-BE49-F238E27FC236}">
                <a16:creationId xmlns:a16="http://schemas.microsoft.com/office/drawing/2014/main" id="{20371852-CAC7-40B5-81F6-F0C9152C733A}"/>
              </a:ext>
            </a:extLst>
          </p:cNvPr>
          <p:cNvCxnSpPr>
            <a:cxnSpLocks/>
            <a:stCxn id="14" idx="0"/>
          </p:cNvCxnSpPr>
          <p:nvPr/>
        </p:nvCxnSpPr>
        <p:spPr>
          <a:xfrm rot="10800000">
            <a:off x="1475069" y="2027672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3" name="Google Shape;2360;p70">
            <a:extLst>
              <a:ext uri="{FF2B5EF4-FFF2-40B4-BE49-F238E27FC236}">
                <a16:creationId xmlns:a16="http://schemas.microsoft.com/office/drawing/2014/main" id="{71C2EA6B-E6A9-491E-98F7-E4A52BA5F68E}"/>
              </a:ext>
            </a:extLst>
          </p:cNvPr>
          <p:cNvSpPr/>
          <p:nvPr/>
        </p:nvSpPr>
        <p:spPr>
          <a:xfrm>
            <a:off x="1078787" y="2314714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359;p70">
            <a:extLst>
              <a:ext uri="{FF2B5EF4-FFF2-40B4-BE49-F238E27FC236}">
                <a16:creationId xmlns:a16="http://schemas.microsoft.com/office/drawing/2014/main" id="{1F31251C-0F45-4CC6-ACBE-746A076FFE96}"/>
              </a:ext>
            </a:extLst>
          </p:cNvPr>
          <p:cNvSpPr/>
          <p:nvPr/>
        </p:nvSpPr>
        <p:spPr>
          <a:xfrm>
            <a:off x="1180019" y="2415872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" name="Google Shape;2361;p70">
            <a:extLst>
              <a:ext uri="{FF2B5EF4-FFF2-40B4-BE49-F238E27FC236}">
                <a16:creationId xmlns:a16="http://schemas.microsoft.com/office/drawing/2014/main" id="{01BD8EEF-E333-440B-9657-2226DE533315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3080599" y="3005972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6" name="Google Shape;2363;p70">
            <a:extLst>
              <a:ext uri="{FF2B5EF4-FFF2-40B4-BE49-F238E27FC236}">
                <a16:creationId xmlns:a16="http://schemas.microsoft.com/office/drawing/2014/main" id="{731012A7-EC4D-4694-BF42-C06E7F68897F}"/>
              </a:ext>
            </a:extLst>
          </p:cNvPr>
          <p:cNvSpPr/>
          <p:nvPr/>
        </p:nvSpPr>
        <p:spPr>
          <a:xfrm>
            <a:off x="2684317" y="2314714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2362;p70">
            <a:extLst>
              <a:ext uri="{FF2B5EF4-FFF2-40B4-BE49-F238E27FC236}">
                <a16:creationId xmlns:a16="http://schemas.microsoft.com/office/drawing/2014/main" id="{2A64AA93-B224-4E37-8EBD-9436BA5FF23C}"/>
              </a:ext>
            </a:extLst>
          </p:cNvPr>
          <p:cNvSpPr/>
          <p:nvPr/>
        </p:nvSpPr>
        <p:spPr>
          <a:xfrm>
            <a:off x="2785549" y="2415872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2356;p70">
            <a:extLst>
              <a:ext uri="{FF2B5EF4-FFF2-40B4-BE49-F238E27FC236}">
                <a16:creationId xmlns:a16="http://schemas.microsoft.com/office/drawing/2014/main" id="{D8567F10-F0D4-4B24-9538-CA8BBA8DF45F}"/>
              </a:ext>
            </a:extLst>
          </p:cNvPr>
          <p:cNvSpPr txBox="1"/>
          <p:nvPr/>
        </p:nvSpPr>
        <p:spPr>
          <a:xfrm>
            <a:off x="1123408" y="2485047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19" name="Google Shape;2357;p70">
            <a:extLst>
              <a:ext uri="{FF2B5EF4-FFF2-40B4-BE49-F238E27FC236}">
                <a16:creationId xmlns:a16="http://schemas.microsoft.com/office/drawing/2014/main" id="{5F22DC3D-B32D-4CD1-A838-C520B163C9BB}"/>
              </a:ext>
            </a:extLst>
          </p:cNvPr>
          <p:cNvSpPr txBox="1"/>
          <p:nvPr/>
        </p:nvSpPr>
        <p:spPr>
          <a:xfrm>
            <a:off x="2724187" y="2485047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0" name="Google Shape;2376;p70">
            <a:extLst>
              <a:ext uri="{FF2B5EF4-FFF2-40B4-BE49-F238E27FC236}">
                <a16:creationId xmlns:a16="http://schemas.microsoft.com/office/drawing/2014/main" id="{17F720E2-A5FB-4A6A-A3D2-1E537E9F0B06}"/>
              </a:ext>
            </a:extLst>
          </p:cNvPr>
          <p:cNvSpPr txBox="1"/>
          <p:nvPr/>
        </p:nvSpPr>
        <p:spPr>
          <a:xfrm>
            <a:off x="264472" y="1259936"/>
            <a:ext cx="2669890" cy="108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rgbClr val="FF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Végzős fotózás</a:t>
            </a:r>
            <a:endParaRPr sz="3200" b="1" dirty="0">
              <a:solidFill>
                <a:srgbClr val="FF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1" name="Google Shape;2378;p70">
            <a:extLst>
              <a:ext uri="{FF2B5EF4-FFF2-40B4-BE49-F238E27FC236}">
                <a16:creationId xmlns:a16="http://schemas.microsoft.com/office/drawing/2014/main" id="{D6637320-85E4-44D7-99A1-937F7E0339E5}"/>
              </a:ext>
            </a:extLst>
          </p:cNvPr>
          <p:cNvSpPr txBox="1"/>
          <p:nvPr/>
        </p:nvSpPr>
        <p:spPr>
          <a:xfrm>
            <a:off x="1714752" y="3398910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accent4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Egészségügyi szűrések</a:t>
            </a:r>
            <a:endParaRPr sz="3200" b="1" dirty="0">
              <a:solidFill>
                <a:schemeClr val="accent4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1026" name="Picture 2" descr="https://karrierkozpont.uni-pannon.hu/images/2024/05/13/vegzos_nyito.jpg">
            <a:extLst>
              <a:ext uri="{FF2B5EF4-FFF2-40B4-BE49-F238E27FC236}">
                <a16:creationId xmlns:a16="http://schemas.microsoft.com/office/drawing/2014/main" id="{B4D494F8-7828-43FB-B558-39FEC17B4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5" y="565894"/>
            <a:ext cx="2926712" cy="2195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s://karrierkozpont.uni-pannon.hu/images/2024/04/latas4.jpeg">
            <a:extLst>
              <a:ext uri="{FF2B5EF4-FFF2-40B4-BE49-F238E27FC236}">
                <a16:creationId xmlns:a16="http://schemas.microsoft.com/office/drawing/2014/main" id="{81D552D9-6A51-4126-B0EF-4999443BE1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5" t="20342" b="7653"/>
          <a:stretch/>
        </p:blipFill>
        <p:spPr bwMode="auto">
          <a:xfrm>
            <a:off x="4722480" y="2880331"/>
            <a:ext cx="3049081" cy="1969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7551365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C3EBA70-FAA2-42E1-A15F-D8558E26BE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5" name="Google Shape;3459;p94">
            <a:extLst>
              <a:ext uri="{FF2B5EF4-FFF2-40B4-BE49-F238E27FC236}">
                <a16:creationId xmlns:a16="http://schemas.microsoft.com/office/drawing/2014/main" id="{7AE256B4-73CB-48D7-9765-E5B32B6A557F}"/>
              </a:ext>
            </a:extLst>
          </p:cNvPr>
          <p:cNvSpPr txBox="1">
            <a:spLocks/>
          </p:cNvSpPr>
          <p:nvPr/>
        </p:nvSpPr>
        <p:spPr>
          <a:xfrm flipH="1">
            <a:off x="839337" y="352164"/>
            <a:ext cx="4150924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Condensed SemiBold"/>
              <a:buNone/>
              <a:defRPr sz="30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4000" b="1" dirty="0"/>
              <a:t>Munkatársaink</a:t>
            </a:r>
          </a:p>
        </p:txBody>
      </p:sp>
      <p:cxnSp>
        <p:nvCxnSpPr>
          <p:cNvPr id="6" name="Google Shape;2073;p54">
            <a:extLst>
              <a:ext uri="{FF2B5EF4-FFF2-40B4-BE49-F238E27FC236}">
                <a16:creationId xmlns:a16="http://schemas.microsoft.com/office/drawing/2014/main" id="{3DB6CDBD-4091-4798-8670-481DA2513007}"/>
              </a:ext>
            </a:extLst>
          </p:cNvPr>
          <p:cNvCxnSpPr>
            <a:cxnSpLocks/>
          </p:cNvCxnSpPr>
          <p:nvPr/>
        </p:nvCxnSpPr>
        <p:spPr>
          <a:xfrm flipV="1">
            <a:off x="690703" y="0"/>
            <a:ext cx="1" cy="1147862"/>
          </a:xfrm>
          <a:prstGeom prst="straightConnector1">
            <a:avLst/>
          </a:prstGeom>
          <a:noFill/>
          <a:ln w="28575" cap="flat" cmpd="sng">
            <a:solidFill>
              <a:srgbClr val="0C2E3A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Kép 2">
            <a:extLst>
              <a:ext uri="{FF2B5EF4-FFF2-40B4-BE49-F238E27FC236}">
                <a16:creationId xmlns:a16="http://schemas.microsoft.com/office/drawing/2014/main" id="{1A8B384E-9323-487A-B4C9-7CAB897DA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679" y="3034716"/>
            <a:ext cx="4303719" cy="1756620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7F3876ED-D100-4E10-99A8-17D6146FEF19}"/>
              </a:ext>
            </a:extLst>
          </p:cNvPr>
          <p:cNvSpPr/>
          <p:nvPr/>
        </p:nvSpPr>
        <p:spPr>
          <a:xfrm>
            <a:off x="925958" y="2713014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/>
              <a:t>Egyed Ildikó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157C9B23-ADFB-4528-83F6-220755206181}"/>
              </a:ext>
            </a:extLst>
          </p:cNvPr>
          <p:cNvSpPr/>
          <p:nvPr/>
        </p:nvSpPr>
        <p:spPr>
          <a:xfrm>
            <a:off x="3556828" y="2690834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 err="1"/>
              <a:t>Kiglics</a:t>
            </a:r>
            <a:r>
              <a:rPr lang="hu-HU" sz="1200" dirty="0"/>
              <a:t> Krisztina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7F1D3A4C-0A68-4279-A3DA-FA72239698F9}"/>
              </a:ext>
            </a:extLst>
          </p:cNvPr>
          <p:cNvSpPr/>
          <p:nvPr/>
        </p:nvSpPr>
        <p:spPr>
          <a:xfrm>
            <a:off x="4975565" y="2697653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/>
              <a:t>Hegedűs Ágnes</a:t>
            </a:r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7EFDFD90-E598-4930-AB25-C8DBD3008683}"/>
              </a:ext>
            </a:extLst>
          </p:cNvPr>
          <p:cNvSpPr/>
          <p:nvPr/>
        </p:nvSpPr>
        <p:spPr>
          <a:xfrm>
            <a:off x="2902535" y="4808151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/>
              <a:t>Véghelyi Anna</a:t>
            </a:r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9FEB38B8-D155-4E1D-9949-D0FC1D6793F6}"/>
              </a:ext>
            </a:extLst>
          </p:cNvPr>
          <p:cNvSpPr/>
          <p:nvPr/>
        </p:nvSpPr>
        <p:spPr>
          <a:xfrm>
            <a:off x="4301617" y="4808151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/>
              <a:t>Gellén Dorina</a:t>
            </a:r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3013FCBD-CAC1-49C4-AD85-0A571C844EC9}"/>
              </a:ext>
            </a:extLst>
          </p:cNvPr>
          <p:cNvSpPr/>
          <p:nvPr/>
        </p:nvSpPr>
        <p:spPr>
          <a:xfrm>
            <a:off x="5756986" y="4791336"/>
            <a:ext cx="14187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200" dirty="0" err="1"/>
              <a:t>Szeili</a:t>
            </a:r>
            <a:r>
              <a:rPr lang="hu-HU" sz="1200" dirty="0"/>
              <a:t> Katalin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A5029EE7-1469-4A04-8538-91DD7A8EA1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178"/>
          <a:stretch/>
        </p:blipFill>
        <p:spPr>
          <a:xfrm>
            <a:off x="972090" y="929964"/>
            <a:ext cx="1326475" cy="1727511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0E2AD351-3DA8-4BF4-BC06-691BEB7D2A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52"/>
          <a:stretch/>
        </p:blipFill>
        <p:spPr>
          <a:xfrm>
            <a:off x="3586217" y="929963"/>
            <a:ext cx="2808085" cy="1727511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ABAC5247-8BCB-40C0-936C-426FD7A96F6D}"/>
              </a:ext>
            </a:extLst>
          </p:cNvPr>
          <p:cNvSpPr txBox="1"/>
          <p:nvPr/>
        </p:nvSpPr>
        <p:spPr>
          <a:xfrm>
            <a:off x="6435577" y="1015049"/>
            <a:ext cx="430887" cy="15287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Ügyfélszolgálat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6E43AB5F-446C-4BE0-B01F-8FDCC734DF40}"/>
              </a:ext>
            </a:extLst>
          </p:cNvPr>
          <p:cNvSpPr txBox="1"/>
          <p:nvPr/>
        </p:nvSpPr>
        <p:spPr>
          <a:xfrm>
            <a:off x="7207983" y="3221089"/>
            <a:ext cx="677108" cy="15287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Pszichológiai támogatás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4BE86776-C73E-4555-88C9-067BF6D6B091}"/>
              </a:ext>
            </a:extLst>
          </p:cNvPr>
          <p:cNvSpPr txBox="1"/>
          <p:nvPr/>
        </p:nvSpPr>
        <p:spPr>
          <a:xfrm rot="16200000">
            <a:off x="1301986" y="2467529"/>
            <a:ext cx="646331" cy="15287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Vezetés</a:t>
            </a:r>
          </a:p>
          <a:p>
            <a:pPr algn="ctr"/>
            <a:r>
              <a:rPr lang="hu-HU" dirty="0">
                <a:solidFill>
                  <a:schemeClr val="accent2">
                    <a:lumMod val="75000"/>
                  </a:schemeClr>
                </a:solidFill>
              </a:rPr>
              <a:t>Tanácsadás</a:t>
            </a:r>
          </a:p>
        </p:txBody>
      </p:sp>
    </p:spTree>
    <p:extLst>
      <p:ext uri="{BB962C8B-B14F-4D97-AF65-F5344CB8AC3E}">
        <p14:creationId xmlns:p14="http://schemas.microsoft.com/office/powerpoint/2010/main" val="3310143159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5" name="Google Shape;3785;p109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3801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Elérhetőségeink</a:t>
            </a:r>
            <a:endParaRPr dirty="0"/>
          </a:p>
        </p:txBody>
      </p:sp>
      <p:cxnSp>
        <p:nvCxnSpPr>
          <p:cNvPr id="3786" name="Google Shape;3786;p109"/>
          <p:cNvCxnSpPr>
            <a:cxnSpLocks/>
          </p:cNvCxnSpPr>
          <p:nvPr/>
        </p:nvCxnSpPr>
        <p:spPr>
          <a:xfrm>
            <a:off x="1345586" y="1651026"/>
            <a:ext cx="3772268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87" name="Google Shape;3787;p109"/>
          <p:cNvSpPr txBox="1"/>
          <p:nvPr/>
        </p:nvSpPr>
        <p:spPr>
          <a:xfrm>
            <a:off x="1444110" y="1163566"/>
            <a:ext cx="948384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sym typeface="Barlow Condensed SemiBold"/>
              </a:rPr>
              <a:t>Telefon</a:t>
            </a:r>
            <a:endParaRPr sz="1600" dirty="0">
              <a:solidFill>
                <a:schemeClr val="dk1"/>
              </a:solidFill>
              <a:latin typeface="Barlow Condensed SemiBold"/>
              <a:sym typeface="Barlow Condensed SemiBold"/>
            </a:endParaRPr>
          </a:p>
        </p:txBody>
      </p:sp>
      <p:sp>
        <p:nvSpPr>
          <p:cNvPr id="3788" name="Google Shape;3788;p109"/>
          <p:cNvSpPr txBox="1"/>
          <p:nvPr/>
        </p:nvSpPr>
        <p:spPr>
          <a:xfrm>
            <a:off x="2685211" y="1375965"/>
            <a:ext cx="2221008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/>
            <a:r>
              <a:rPr lang="hu-HU" sz="1600" dirty="0">
                <a:solidFill>
                  <a:schemeClr val="dk1"/>
                </a:solidFill>
                <a:latin typeface="Barlow Condensed SemiBold"/>
                <a:sym typeface="Arvo"/>
              </a:rPr>
              <a:t>+36 30 592 - 5464</a:t>
            </a:r>
            <a:endParaRPr sz="1600" dirty="0">
              <a:solidFill>
                <a:schemeClr val="dk1"/>
              </a:solidFill>
              <a:latin typeface="Barlow Condensed SemiBold"/>
              <a:sym typeface="Arvo"/>
            </a:endParaRPr>
          </a:p>
        </p:txBody>
      </p:sp>
      <p:cxnSp>
        <p:nvCxnSpPr>
          <p:cNvPr id="3789" name="Google Shape;3789;p109"/>
          <p:cNvCxnSpPr>
            <a:cxnSpLocks/>
          </p:cNvCxnSpPr>
          <p:nvPr/>
        </p:nvCxnSpPr>
        <p:spPr>
          <a:xfrm>
            <a:off x="1345590" y="2104226"/>
            <a:ext cx="3826485" cy="1194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90" name="Google Shape;3790;p109"/>
          <p:cNvSpPr txBox="1"/>
          <p:nvPr/>
        </p:nvSpPr>
        <p:spPr>
          <a:xfrm>
            <a:off x="1444110" y="1645372"/>
            <a:ext cx="948384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Helyszín</a:t>
            </a:r>
            <a:endParaRPr sz="12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3791" name="Google Shape;3791;p109"/>
          <p:cNvSpPr txBox="1"/>
          <p:nvPr/>
        </p:nvSpPr>
        <p:spPr>
          <a:xfrm>
            <a:off x="2831325" y="1822094"/>
            <a:ext cx="2163260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sym typeface="Arvo"/>
              </a:rPr>
              <a:t>„E” épület 122-es iroda</a:t>
            </a:r>
            <a:endParaRPr sz="1600" dirty="0">
              <a:solidFill>
                <a:schemeClr val="dk1"/>
              </a:solidFill>
              <a:latin typeface="Barlow Condensed SemiBold"/>
              <a:sym typeface="Arvo"/>
            </a:endParaRPr>
          </a:p>
        </p:txBody>
      </p:sp>
      <p:cxnSp>
        <p:nvCxnSpPr>
          <p:cNvPr id="3792" name="Google Shape;3792;p109"/>
          <p:cNvCxnSpPr>
            <a:cxnSpLocks/>
          </p:cNvCxnSpPr>
          <p:nvPr/>
        </p:nvCxnSpPr>
        <p:spPr>
          <a:xfrm flipV="1">
            <a:off x="1345590" y="2557336"/>
            <a:ext cx="3826485" cy="9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93" name="Google Shape;3793;p109"/>
          <p:cNvSpPr txBox="1"/>
          <p:nvPr/>
        </p:nvSpPr>
        <p:spPr>
          <a:xfrm>
            <a:off x="1458398" y="2103432"/>
            <a:ext cx="948384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EMAIL</a:t>
            </a:r>
            <a:endParaRPr sz="16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3794" name="Google Shape;3794;p109"/>
          <p:cNvSpPr txBox="1"/>
          <p:nvPr/>
        </p:nvSpPr>
        <p:spPr>
          <a:xfrm>
            <a:off x="2301557" y="2282275"/>
            <a:ext cx="2736378" cy="27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sym typeface="Arvo"/>
              </a:rPr>
              <a:t>karrierkozpont@uni-pannon.hu</a:t>
            </a:r>
            <a:endParaRPr sz="1600" dirty="0">
              <a:solidFill>
                <a:schemeClr val="dk1"/>
              </a:solidFill>
              <a:latin typeface="Barlow Condensed SemiBold"/>
              <a:sym typeface="Arvo"/>
            </a:endParaRPr>
          </a:p>
        </p:txBody>
      </p:sp>
      <p:cxnSp>
        <p:nvCxnSpPr>
          <p:cNvPr id="3798" name="Google Shape;3798;p109"/>
          <p:cNvCxnSpPr>
            <a:cxnSpLocks/>
          </p:cNvCxnSpPr>
          <p:nvPr/>
        </p:nvCxnSpPr>
        <p:spPr>
          <a:xfrm>
            <a:off x="1331303" y="3541560"/>
            <a:ext cx="3910681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99" name="Google Shape;3799;p109"/>
          <p:cNvSpPr txBox="1"/>
          <p:nvPr/>
        </p:nvSpPr>
        <p:spPr>
          <a:xfrm>
            <a:off x="1422681" y="2894724"/>
            <a:ext cx="5486585" cy="3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Bejelentkezés pszichológushoz: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mentalhigiene@uni-pannon.hu</a:t>
            </a:r>
            <a:endParaRPr sz="1200" b="1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cxnSp>
        <p:nvCxnSpPr>
          <p:cNvPr id="3801" name="Google Shape;3801;p109"/>
          <p:cNvCxnSpPr>
            <a:cxnSpLocks/>
          </p:cNvCxnSpPr>
          <p:nvPr/>
        </p:nvCxnSpPr>
        <p:spPr>
          <a:xfrm>
            <a:off x="1331303" y="4185472"/>
            <a:ext cx="392958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02" name="Google Shape;3802;p109"/>
          <p:cNvSpPr txBox="1"/>
          <p:nvPr/>
        </p:nvSpPr>
        <p:spPr>
          <a:xfrm>
            <a:off x="1422680" y="3567583"/>
            <a:ext cx="5486585" cy="50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Bejelentkezés tanácsadásra: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b="1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karriertanacsadas@uni-pannon.hu</a:t>
            </a:r>
            <a:endParaRPr sz="1600" b="1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grpSp>
        <p:nvGrpSpPr>
          <p:cNvPr id="3811" name="Google Shape;3811;p109"/>
          <p:cNvGrpSpPr/>
          <p:nvPr/>
        </p:nvGrpSpPr>
        <p:grpSpPr>
          <a:xfrm>
            <a:off x="193283" y="3291019"/>
            <a:ext cx="784556" cy="785889"/>
            <a:chOff x="917250" y="2165250"/>
            <a:chExt cx="980695" cy="982361"/>
          </a:xfrm>
        </p:grpSpPr>
        <p:sp>
          <p:nvSpPr>
            <p:cNvPr id="3812" name="Google Shape;3812;p109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Google Shape;3813;p109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19" name="Google Shape;3819;p109"/>
          <p:cNvGrpSpPr/>
          <p:nvPr/>
        </p:nvGrpSpPr>
        <p:grpSpPr>
          <a:xfrm>
            <a:off x="199374" y="1592604"/>
            <a:ext cx="784556" cy="785889"/>
            <a:chOff x="1687400" y="1411350"/>
            <a:chExt cx="980695" cy="982361"/>
          </a:xfrm>
          <a:solidFill>
            <a:schemeClr val="accent2"/>
          </a:solidFill>
        </p:grpSpPr>
        <p:grpSp>
          <p:nvGrpSpPr>
            <p:cNvPr id="3820" name="Google Shape;3820;p109"/>
            <p:cNvGrpSpPr/>
            <p:nvPr/>
          </p:nvGrpSpPr>
          <p:grpSpPr>
            <a:xfrm>
              <a:off x="1687400" y="1411350"/>
              <a:ext cx="980695" cy="982361"/>
              <a:chOff x="917250" y="2165250"/>
              <a:chExt cx="980695" cy="982361"/>
            </a:xfrm>
            <a:grpFill/>
          </p:grpSpPr>
          <p:sp>
            <p:nvSpPr>
              <p:cNvPr id="3821" name="Google Shape;3821;p109"/>
              <p:cNvSpPr/>
              <p:nvPr/>
            </p:nvSpPr>
            <p:spPr>
              <a:xfrm>
                <a:off x="917250" y="2165250"/>
                <a:ext cx="980695" cy="982361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2" name="Google Shape;3822;p109"/>
              <p:cNvSpPr/>
              <p:nvPr/>
            </p:nvSpPr>
            <p:spPr>
              <a:xfrm>
                <a:off x="1037015" y="2285225"/>
                <a:ext cx="741167" cy="742427"/>
              </a:xfrm>
              <a:custGeom>
                <a:avLst/>
                <a:gdLst/>
                <a:ahLst/>
                <a:cxnLst/>
                <a:rect l="l" t="t" r="r" b="b"/>
                <a:pathLst>
                  <a:path w="14713" h="14738" extrusionOk="0">
                    <a:moveTo>
                      <a:pt x="7419" y="1"/>
                    </a:moveTo>
                    <a:cubicBezTo>
                      <a:pt x="3334" y="1"/>
                      <a:pt x="0" y="3359"/>
                      <a:pt x="0" y="7420"/>
                    </a:cubicBezTo>
                    <a:cubicBezTo>
                      <a:pt x="0" y="11505"/>
                      <a:pt x="3334" y="14738"/>
                      <a:pt x="7419" y="14738"/>
                    </a:cubicBezTo>
                    <a:cubicBezTo>
                      <a:pt x="11479" y="14738"/>
                      <a:pt x="14712" y="11505"/>
                      <a:pt x="14712" y="7420"/>
                    </a:cubicBezTo>
                    <a:cubicBezTo>
                      <a:pt x="14712" y="3359"/>
                      <a:pt x="11479" y="1"/>
                      <a:pt x="7419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3824" name="Google Shape;3824;p109"/>
            <p:cNvSpPr/>
            <p:nvPr/>
          </p:nvSpPr>
          <p:spPr>
            <a:xfrm>
              <a:off x="2137134" y="1979756"/>
              <a:ext cx="78693" cy="30806"/>
            </a:xfrm>
            <a:custGeom>
              <a:avLst/>
              <a:gdLst/>
              <a:ahLst/>
              <a:cxnLst/>
              <a:rect l="l" t="t" r="r" b="b"/>
              <a:pathLst>
                <a:path w="2899" h="1159" extrusionOk="0">
                  <a:moveTo>
                    <a:pt x="398" y="1"/>
                  </a:moveTo>
                  <a:cubicBezTo>
                    <a:pt x="307" y="1"/>
                    <a:pt x="221" y="40"/>
                    <a:pt x="158" y="119"/>
                  </a:cubicBezTo>
                  <a:cubicBezTo>
                    <a:pt x="0" y="276"/>
                    <a:pt x="0" y="497"/>
                    <a:pt x="158" y="623"/>
                  </a:cubicBezTo>
                  <a:cubicBezTo>
                    <a:pt x="504" y="970"/>
                    <a:pt x="977" y="1159"/>
                    <a:pt x="1449" y="1159"/>
                  </a:cubicBezTo>
                  <a:cubicBezTo>
                    <a:pt x="1922" y="1159"/>
                    <a:pt x="2426" y="970"/>
                    <a:pt x="2741" y="623"/>
                  </a:cubicBezTo>
                  <a:cubicBezTo>
                    <a:pt x="2899" y="465"/>
                    <a:pt x="2899" y="213"/>
                    <a:pt x="2741" y="119"/>
                  </a:cubicBezTo>
                  <a:cubicBezTo>
                    <a:pt x="2662" y="40"/>
                    <a:pt x="2568" y="1"/>
                    <a:pt x="2477" y="1"/>
                  </a:cubicBezTo>
                  <a:cubicBezTo>
                    <a:pt x="2387" y="1"/>
                    <a:pt x="2300" y="40"/>
                    <a:pt x="2237" y="119"/>
                  </a:cubicBezTo>
                  <a:cubicBezTo>
                    <a:pt x="2048" y="308"/>
                    <a:pt x="1733" y="434"/>
                    <a:pt x="1449" y="434"/>
                  </a:cubicBezTo>
                  <a:cubicBezTo>
                    <a:pt x="1134" y="434"/>
                    <a:pt x="851" y="308"/>
                    <a:pt x="662" y="119"/>
                  </a:cubicBezTo>
                  <a:cubicBezTo>
                    <a:pt x="583" y="40"/>
                    <a:pt x="488" y="1"/>
                    <a:pt x="3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6" name="Google Shape;3826;p109"/>
          <p:cNvSpPr txBox="1">
            <a:spLocks noGrp="1"/>
          </p:cNvSpPr>
          <p:nvPr>
            <p:ph type="sldNum" idx="12"/>
          </p:nvPr>
        </p:nvSpPr>
        <p:spPr>
          <a:xfrm>
            <a:off x="8599648" y="4849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  <p:grpSp>
        <p:nvGrpSpPr>
          <p:cNvPr id="57" name="Google Shape;10386;p128">
            <a:extLst>
              <a:ext uri="{FF2B5EF4-FFF2-40B4-BE49-F238E27FC236}">
                <a16:creationId xmlns:a16="http://schemas.microsoft.com/office/drawing/2014/main" id="{674F4C1D-5F0C-4A58-88F1-F59EB51267FE}"/>
              </a:ext>
            </a:extLst>
          </p:cNvPr>
          <p:cNvGrpSpPr/>
          <p:nvPr/>
        </p:nvGrpSpPr>
        <p:grpSpPr>
          <a:xfrm>
            <a:off x="474836" y="1846119"/>
            <a:ext cx="246542" cy="278857"/>
            <a:chOff x="2786075" y="3591800"/>
            <a:chExt cx="260725" cy="294900"/>
          </a:xfrm>
          <a:solidFill>
            <a:srgbClr val="FFFFFF"/>
          </a:solidFill>
        </p:grpSpPr>
        <p:sp>
          <p:nvSpPr>
            <p:cNvPr id="58" name="Google Shape;10387;p128">
              <a:extLst>
                <a:ext uri="{FF2B5EF4-FFF2-40B4-BE49-F238E27FC236}">
                  <a16:creationId xmlns:a16="http://schemas.microsoft.com/office/drawing/2014/main" id="{3C9C963B-597D-4936-9D9F-EF9B4F612D22}"/>
                </a:ext>
              </a:extLst>
            </p:cNvPr>
            <p:cNvSpPr/>
            <p:nvPr/>
          </p:nvSpPr>
          <p:spPr>
            <a:xfrm>
              <a:off x="2898700" y="36770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0388;p128">
              <a:extLst>
                <a:ext uri="{FF2B5EF4-FFF2-40B4-BE49-F238E27FC236}">
                  <a16:creationId xmlns:a16="http://schemas.microsoft.com/office/drawing/2014/main" id="{5AE47091-E44B-4BF6-AE76-B25DCD9ED5ED}"/>
                </a:ext>
              </a:extLst>
            </p:cNvPr>
            <p:cNvSpPr/>
            <p:nvPr/>
          </p:nvSpPr>
          <p:spPr>
            <a:xfrm>
              <a:off x="2883750" y="3729775"/>
              <a:ext cx="66975" cy="33900"/>
            </a:xfrm>
            <a:custGeom>
              <a:avLst/>
              <a:gdLst/>
              <a:ahLst/>
              <a:cxnLst/>
              <a:rect l="l" t="t" r="r" b="b"/>
              <a:pathLst>
                <a:path w="2679" h="1356" extrusionOk="0">
                  <a:moveTo>
                    <a:pt x="1323" y="1"/>
                  </a:moveTo>
                  <a:cubicBezTo>
                    <a:pt x="693" y="1"/>
                    <a:pt x="189" y="379"/>
                    <a:pt x="0" y="977"/>
                  </a:cubicBezTo>
                  <a:cubicBezTo>
                    <a:pt x="378" y="1198"/>
                    <a:pt x="819" y="1355"/>
                    <a:pt x="1323" y="1355"/>
                  </a:cubicBezTo>
                  <a:cubicBezTo>
                    <a:pt x="1796" y="1355"/>
                    <a:pt x="2269" y="1198"/>
                    <a:pt x="2678" y="977"/>
                  </a:cubicBezTo>
                  <a:cubicBezTo>
                    <a:pt x="2489" y="410"/>
                    <a:pt x="1922" y="1"/>
                    <a:pt x="13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389;p128">
              <a:extLst>
                <a:ext uri="{FF2B5EF4-FFF2-40B4-BE49-F238E27FC236}">
                  <a16:creationId xmlns:a16="http://schemas.microsoft.com/office/drawing/2014/main" id="{E5FD35CE-5874-407A-A213-19AF071C02C3}"/>
                </a:ext>
              </a:extLst>
            </p:cNvPr>
            <p:cNvSpPr/>
            <p:nvPr/>
          </p:nvSpPr>
          <p:spPr>
            <a:xfrm>
              <a:off x="2855375" y="3643150"/>
              <a:ext cx="122125" cy="98475"/>
            </a:xfrm>
            <a:custGeom>
              <a:avLst/>
              <a:gdLst/>
              <a:ahLst/>
              <a:cxnLst/>
              <a:rect l="l" t="t" r="r" b="b"/>
              <a:pathLst>
                <a:path w="4885" h="3939" extrusionOk="0">
                  <a:moveTo>
                    <a:pt x="2458" y="0"/>
                  </a:moveTo>
                  <a:cubicBezTo>
                    <a:pt x="1198" y="0"/>
                    <a:pt x="222" y="977"/>
                    <a:pt x="64" y="2079"/>
                  </a:cubicBezTo>
                  <a:cubicBezTo>
                    <a:pt x="1" y="2741"/>
                    <a:pt x="159" y="3371"/>
                    <a:pt x="600" y="3938"/>
                  </a:cubicBezTo>
                  <a:cubicBezTo>
                    <a:pt x="820" y="3529"/>
                    <a:pt x="1135" y="3214"/>
                    <a:pt x="1482" y="3025"/>
                  </a:cubicBezTo>
                  <a:cubicBezTo>
                    <a:pt x="1230" y="2772"/>
                    <a:pt x="1072" y="2426"/>
                    <a:pt x="1072" y="2079"/>
                  </a:cubicBezTo>
                  <a:cubicBezTo>
                    <a:pt x="1072" y="1323"/>
                    <a:pt x="1734" y="693"/>
                    <a:pt x="2458" y="693"/>
                  </a:cubicBezTo>
                  <a:cubicBezTo>
                    <a:pt x="3214" y="693"/>
                    <a:pt x="3845" y="1323"/>
                    <a:pt x="3845" y="2079"/>
                  </a:cubicBezTo>
                  <a:cubicBezTo>
                    <a:pt x="3845" y="2426"/>
                    <a:pt x="3687" y="2772"/>
                    <a:pt x="3435" y="3025"/>
                  </a:cubicBezTo>
                  <a:cubicBezTo>
                    <a:pt x="3845" y="3214"/>
                    <a:pt x="4128" y="3529"/>
                    <a:pt x="4317" y="3938"/>
                  </a:cubicBezTo>
                  <a:cubicBezTo>
                    <a:pt x="4695" y="3466"/>
                    <a:pt x="4853" y="2930"/>
                    <a:pt x="4853" y="2394"/>
                  </a:cubicBezTo>
                  <a:cubicBezTo>
                    <a:pt x="4884" y="1103"/>
                    <a:pt x="3813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390;p128">
              <a:extLst>
                <a:ext uri="{FF2B5EF4-FFF2-40B4-BE49-F238E27FC236}">
                  <a16:creationId xmlns:a16="http://schemas.microsoft.com/office/drawing/2014/main" id="{11515D67-1F24-4FAA-92CB-AA8685CF44F7}"/>
                </a:ext>
              </a:extLst>
            </p:cNvPr>
            <p:cNvSpPr/>
            <p:nvPr/>
          </p:nvSpPr>
          <p:spPr>
            <a:xfrm>
              <a:off x="2801050" y="3591800"/>
              <a:ext cx="229225" cy="258500"/>
            </a:xfrm>
            <a:custGeom>
              <a:avLst/>
              <a:gdLst/>
              <a:ahLst/>
              <a:cxnLst/>
              <a:rect l="l" t="t" r="r" b="b"/>
              <a:pathLst>
                <a:path w="9169" h="10340" extrusionOk="0">
                  <a:moveTo>
                    <a:pt x="4679" y="1327"/>
                  </a:moveTo>
                  <a:cubicBezTo>
                    <a:pt x="6369" y="1327"/>
                    <a:pt x="7750" y="2741"/>
                    <a:pt x="7750" y="4448"/>
                  </a:cubicBezTo>
                  <a:cubicBezTo>
                    <a:pt x="7750" y="6244"/>
                    <a:pt x="6301" y="7599"/>
                    <a:pt x="4631" y="7599"/>
                  </a:cubicBezTo>
                  <a:cubicBezTo>
                    <a:pt x="2836" y="7599"/>
                    <a:pt x="1292" y="5961"/>
                    <a:pt x="1575" y="4039"/>
                  </a:cubicBezTo>
                  <a:cubicBezTo>
                    <a:pt x="1764" y="2716"/>
                    <a:pt x="2867" y="1550"/>
                    <a:pt x="4222" y="1361"/>
                  </a:cubicBezTo>
                  <a:cubicBezTo>
                    <a:pt x="4376" y="1338"/>
                    <a:pt x="4529" y="1327"/>
                    <a:pt x="4679" y="1327"/>
                  </a:cubicBezTo>
                  <a:close/>
                  <a:moveTo>
                    <a:pt x="4597" y="0"/>
                  </a:moveTo>
                  <a:cubicBezTo>
                    <a:pt x="4401" y="0"/>
                    <a:pt x="4202" y="13"/>
                    <a:pt x="4001" y="38"/>
                  </a:cubicBezTo>
                  <a:cubicBezTo>
                    <a:pt x="1985" y="290"/>
                    <a:pt x="378" y="1928"/>
                    <a:pt x="158" y="3913"/>
                  </a:cubicBezTo>
                  <a:cubicBezTo>
                    <a:pt x="0" y="5110"/>
                    <a:pt x="315" y="6244"/>
                    <a:pt x="1008" y="7189"/>
                  </a:cubicBezTo>
                  <a:cubicBezTo>
                    <a:pt x="1197" y="7473"/>
                    <a:pt x="1449" y="7756"/>
                    <a:pt x="1670" y="7945"/>
                  </a:cubicBezTo>
                  <a:lnTo>
                    <a:pt x="4411" y="10277"/>
                  </a:lnTo>
                  <a:cubicBezTo>
                    <a:pt x="4474" y="10308"/>
                    <a:pt x="4568" y="10340"/>
                    <a:pt x="4631" y="10340"/>
                  </a:cubicBezTo>
                  <a:cubicBezTo>
                    <a:pt x="4726" y="10340"/>
                    <a:pt x="4789" y="10308"/>
                    <a:pt x="4883" y="10277"/>
                  </a:cubicBezTo>
                  <a:lnTo>
                    <a:pt x="7593" y="7945"/>
                  </a:lnTo>
                  <a:cubicBezTo>
                    <a:pt x="7845" y="7756"/>
                    <a:pt x="8065" y="7473"/>
                    <a:pt x="8254" y="7189"/>
                  </a:cubicBezTo>
                  <a:cubicBezTo>
                    <a:pt x="8853" y="6402"/>
                    <a:pt x="9168" y="5457"/>
                    <a:pt x="9168" y="4480"/>
                  </a:cubicBezTo>
                  <a:cubicBezTo>
                    <a:pt x="9139" y="1996"/>
                    <a:pt x="7104" y="0"/>
                    <a:pt x="4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0391;p128">
              <a:extLst>
                <a:ext uri="{FF2B5EF4-FFF2-40B4-BE49-F238E27FC236}">
                  <a16:creationId xmlns:a16="http://schemas.microsoft.com/office/drawing/2014/main" id="{9B33E479-7A9A-4491-A9A0-AB4BC57B4FD3}"/>
                </a:ext>
              </a:extLst>
            </p:cNvPr>
            <p:cNvSpPr/>
            <p:nvPr/>
          </p:nvSpPr>
          <p:spPr>
            <a:xfrm>
              <a:off x="2786075" y="3800675"/>
              <a:ext cx="260725" cy="86025"/>
            </a:xfrm>
            <a:custGeom>
              <a:avLst/>
              <a:gdLst/>
              <a:ahLst/>
              <a:cxnLst/>
              <a:rect l="l" t="t" r="r" b="b"/>
              <a:pathLst>
                <a:path w="10429" h="3441" extrusionOk="0">
                  <a:moveTo>
                    <a:pt x="1702" y="0"/>
                  </a:moveTo>
                  <a:cubicBezTo>
                    <a:pt x="1576" y="0"/>
                    <a:pt x="1513" y="63"/>
                    <a:pt x="1418" y="189"/>
                  </a:cubicBezTo>
                  <a:lnTo>
                    <a:pt x="32" y="2930"/>
                  </a:lnTo>
                  <a:cubicBezTo>
                    <a:pt x="1" y="3056"/>
                    <a:pt x="1" y="3213"/>
                    <a:pt x="32" y="3308"/>
                  </a:cubicBezTo>
                  <a:cubicBezTo>
                    <a:pt x="95" y="3371"/>
                    <a:pt x="190" y="3434"/>
                    <a:pt x="316" y="3434"/>
                  </a:cubicBezTo>
                  <a:lnTo>
                    <a:pt x="10019" y="3434"/>
                  </a:lnTo>
                  <a:cubicBezTo>
                    <a:pt x="10045" y="3438"/>
                    <a:pt x="10070" y="3440"/>
                    <a:pt x="10093" y="3440"/>
                  </a:cubicBezTo>
                  <a:cubicBezTo>
                    <a:pt x="10241" y="3440"/>
                    <a:pt x="10338" y="3362"/>
                    <a:pt x="10366" y="3308"/>
                  </a:cubicBezTo>
                  <a:cubicBezTo>
                    <a:pt x="10429" y="3182"/>
                    <a:pt x="10429" y="3056"/>
                    <a:pt x="10366" y="2930"/>
                  </a:cubicBezTo>
                  <a:lnTo>
                    <a:pt x="8979" y="189"/>
                  </a:lnTo>
                  <a:cubicBezTo>
                    <a:pt x="8948" y="63"/>
                    <a:pt x="8822" y="32"/>
                    <a:pt x="8696" y="0"/>
                  </a:cubicBezTo>
                  <a:lnTo>
                    <a:pt x="8601" y="95"/>
                  </a:lnTo>
                  <a:lnTo>
                    <a:pt x="5860" y="2426"/>
                  </a:lnTo>
                  <a:cubicBezTo>
                    <a:pt x="5671" y="2583"/>
                    <a:pt x="5451" y="2678"/>
                    <a:pt x="5199" y="2678"/>
                  </a:cubicBezTo>
                  <a:cubicBezTo>
                    <a:pt x="4978" y="2678"/>
                    <a:pt x="4726" y="2583"/>
                    <a:pt x="4537" y="2426"/>
                  </a:cubicBezTo>
                  <a:lnTo>
                    <a:pt x="1828" y="95"/>
                  </a:lnTo>
                  <a:lnTo>
                    <a:pt x="17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9411;p126">
            <a:extLst>
              <a:ext uri="{FF2B5EF4-FFF2-40B4-BE49-F238E27FC236}">
                <a16:creationId xmlns:a16="http://schemas.microsoft.com/office/drawing/2014/main" id="{E6DF839E-3DD8-4CA8-B0ED-DDEA80D80ADA}"/>
              </a:ext>
            </a:extLst>
          </p:cNvPr>
          <p:cNvGrpSpPr/>
          <p:nvPr/>
        </p:nvGrpSpPr>
        <p:grpSpPr>
          <a:xfrm>
            <a:off x="455582" y="3498996"/>
            <a:ext cx="271402" cy="271402"/>
            <a:chOff x="900750" y="1436075"/>
            <a:chExt cx="481825" cy="481825"/>
          </a:xfrm>
          <a:solidFill>
            <a:srgbClr val="FFFFFF"/>
          </a:solidFill>
        </p:grpSpPr>
        <p:sp>
          <p:nvSpPr>
            <p:cNvPr id="64" name="Google Shape;9412;p126">
              <a:extLst>
                <a:ext uri="{FF2B5EF4-FFF2-40B4-BE49-F238E27FC236}">
                  <a16:creationId xmlns:a16="http://schemas.microsoft.com/office/drawing/2014/main" id="{A9B5000E-535E-461C-A346-248FC8E6D6B7}"/>
                </a:ext>
              </a:extLst>
            </p:cNvPr>
            <p:cNvSpPr/>
            <p:nvPr/>
          </p:nvSpPr>
          <p:spPr>
            <a:xfrm>
              <a:off x="900750" y="1627500"/>
              <a:ext cx="481825" cy="290400"/>
            </a:xfrm>
            <a:custGeom>
              <a:avLst/>
              <a:gdLst/>
              <a:ahLst/>
              <a:cxnLst/>
              <a:rect l="l" t="t" r="r" b="b"/>
              <a:pathLst>
                <a:path w="19273" h="11616" extrusionOk="0">
                  <a:moveTo>
                    <a:pt x="0" y="1"/>
                  </a:moveTo>
                  <a:lnTo>
                    <a:pt x="0" y="9920"/>
                  </a:lnTo>
                  <a:cubicBezTo>
                    <a:pt x="0" y="10856"/>
                    <a:pt x="759" y="11612"/>
                    <a:pt x="1696" y="11615"/>
                  </a:cubicBezTo>
                  <a:lnTo>
                    <a:pt x="17580" y="11615"/>
                  </a:lnTo>
                  <a:cubicBezTo>
                    <a:pt x="18513" y="11612"/>
                    <a:pt x="19272" y="10856"/>
                    <a:pt x="19272" y="9920"/>
                  </a:cubicBezTo>
                  <a:lnTo>
                    <a:pt x="19272" y="1"/>
                  </a:lnTo>
                  <a:lnTo>
                    <a:pt x="9977" y="6948"/>
                  </a:lnTo>
                  <a:cubicBezTo>
                    <a:pt x="9877" y="7020"/>
                    <a:pt x="9760" y="7059"/>
                    <a:pt x="9636" y="7059"/>
                  </a:cubicBezTo>
                  <a:cubicBezTo>
                    <a:pt x="9513" y="7059"/>
                    <a:pt x="9395" y="7020"/>
                    <a:pt x="9299" y="694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5" name="Google Shape;9413;p126">
              <a:extLst>
                <a:ext uri="{FF2B5EF4-FFF2-40B4-BE49-F238E27FC236}">
                  <a16:creationId xmlns:a16="http://schemas.microsoft.com/office/drawing/2014/main" id="{EF6D3404-E84C-464A-8D6B-AAA4C339E628}"/>
                </a:ext>
              </a:extLst>
            </p:cNvPr>
            <p:cNvSpPr/>
            <p:nvPr/>
          </p:nvSpPr>
          <p:spPr>
            <a:xfrm>
              <a:off x="1296950" y="1549900"/>
              <a:ext cx="71550" cy="105850"/>
            </a:xfrm>
            <a:custGeom>
              <a:avLst/>
              <a:gdLst/>
              <a:ahLst/>
              <a:cxnLst/>
              <a:rect l="l" t="t" r="r" b="b"/>
              <a:pathLst>
                <a:path w="2862" h="4234" extrusionOk="0">
                  <a:moveTo>
                    <a:pt x="0" y="0"/>
                  </a:moveTo>
                  <a:lnTo>
                    <a:pt x="0" y="4234"/>
                  </a:lnTo>
                  <a:lnTo>
                    <a:pt x="2861" y="21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6" name="Google Shape;9414;p126">
              <a:extLst>
                <a:ext uri="{FF2B5EF4-FFF2-40B4-BE49-F238E27FC236}">
                  <a16:creationId xmlns:a16="http://schemas.microsoft.com/office/drawing/2014/main" id="{A640084A-BC56-4F2E-9C95-CEDED7121881}"/>
                </a:ext>
              </a:extLst>
            </p:cNvPr>
            <p:cNvSpPr/>
            <p:nvPr/>
          </p:nvSpPr>
          <p:spPr>
            <a:xfrm>
              <a:off x="914900" y="1549900"/>
              <a:ext cx="71550" cy="105850"/>
            </a:xfrm>
            <a:custGeom>
              <a:avLst/>
              <a:gdLst/>
              <a:ahLst/>
              <a:cxnLst/>
              <a:rect l="l" t="t" r="r" b="b"/>
              <a:pathLst>
                <a:path w="2862" h="4234" extrusionOk="0">
                  <a:moveTo>
                    <a:pt x="2861" y="0"/>
                  </a:moveTo>
                  <a:lnTo>
                    <a:pt x="0" y="2117"/>
                  </a:lnTo>
                  <a:lnTo>
                    <a:pt x="2861" y="4234"/>
                  </a:lnTo>
                  <a:lnTo>
                    <a:pt x="28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" name="Google Shape;9415;p126">
              <a:extLst>
                <a:ext uri="{FF2B5EF4-FFF2-40B4-BE49-F238E27FC236}">
                  <a16:creationId xmlns:a16="http://schemas.microsoft.com/office/drawing/2014/main" id="{29B412EA-8391-4E23-A71C-B9A75AFE68F0}"/>
                </a:ext>
              </a:extLst>
            </p:cNvPr>
            <p:cNvSpPr/>
            <p:nvPr/>
          </p:nvSpPr>
          <p:spPr>
            <a:xfrm>
              <a:off x="1014650" y="1436075"/>
              <a:ext cx="254100" cy="336150"/>
            </a:xfrm>
            <a:custGeom>
              <a:avLst/>
              <a:gdLst/>
              <a:ahLst/>
              <a:cxnLst/>
              <a:rect l="l" t="t" r="r" b="b"/>
              <a:pathLst>
                <a:path w="10164" h="13446" extrusionOk="0">
                  <a:moveTo>
                    <a:pt x="8468" y="3424"/>
                  </a:moveTo>
                  <a:cubicBezTo>
                    <a:pt x="8781" y="3424"/>
                    <a:pt x="9031" y="3677"/>
                    <a:pt x="9031" y="3990"/>
                  </a:cubicBezTo>
                  <a:cubicBezTo>
                    <a:pt x="9031" y="4300"/>
                    <a:pt x="8781" y="4553"/>
                    <a:pt x="8468" y="4553"/>
                  </a:cubicBezTo>
                  <a:lnTo>
                    <a:pt x="1693" y="4553"/>
                  </a:lnTo>
                  <a:cubicBezTo>
                    <a:pt x="1379" y="4553"/>
                    <a:pt x="1130" y="4300"/>
                    <a:pt x="1130" y="3990"/>
                  </a:cubicBezTo>
                  <a:cubicBezTo>
                    <a:pt x="1130" y="3677"/>
                    <a:pt x="1379" y="3424"/>
                    <a:pt x="1693" y="3424"/>
                  </a:cubicBezTo>
                  <a:close/>
                  <a:moveTo>
                    <a:pt x="8468" y="5682"/>
                  </a:moveTo>
                  <a:cubicBezTo>
                    <a:pt x="8781" y="5682"/>
                    <a:pt x="9031" y="5935"/>
                    <a:pt x="9031" y="6248"/>
                  </a:cubicBezTo>
                  <a:cubicBezTo>
                    <a:pt x="9031" y="6559"/>
                    <a:pt x="8781" y="6812"/>
                    <a:pt x="8468" y="6812"/>
                  </a:cubicBezTo>
                  <a:lnTo>
                    <a:pt x="1693" y="6812"/>
                  </a:lnTo>
                  <a:cubicBezTo>
                    <a:pt x="1379" y="6812"/>
                    <a:pt x="1130" y="6559"/>
                    <a:pt x="1130" y="6248"/>
                  </a:cubicBezTo>
                  <a:cubicBezTo>
                    <a:pt x="1130" y="5935"/>
                    <a:pt x="1379" y="5682"/>
                    <a:pt x="1693" y="5682"/>
                  </a:cubicBezTo>
                  <a:close/>
                  <a:moveTo>
                    <a:pt x="5080" y="7941"/>
                  </a:moveTo>
                  <a:cubicBezTo>
                    <a:pt x="5393" y="7941"/>
                    <a:pt x="5643" y="8194"/>
                    <a:pt x="5643" y="8507"/>
                  </a:cubicBezTo>
                  <a:cubicBezTo>
                    <a:pt x="5643" y="8817"/>
                    <a:pt x="5393" y="9070"/>
                    <a:pt x="5080" y="9070"/>
                  </a:cubicBezTo>
                  <a:lnTo>
                    <a:pt x="1693" y="9070"/>
                  </a:lnTo>
                  <a:cubicBezTo>
                    <a:pt x="1379" y="9070"/>
                    <a:pt x="1130" y="8817"/>
                    <a:pt x="1130" y="8507"/>
                  </a:cubicBezTo>
                  <a:cubicBezTo>
                    <a:pt x="1130" y="8194"/>
                    <a:pt x="1379" y="7941"/>
                    <a:pt x="1693" y="7941"/>
                  </a:cubicBezTo>
                  <a:close/>
                  <a:moveTo>
                    <a:pt x="563" y="0"/>
                  </a:moveTo>
                  <a:cubicBezTo>
                    <a:pt x="250" y="0"/>
                    <a:pt x="0" y="250"/>
                    <a:pt x="0" y="563"/>
                  </a:cubicBezTo>
                  <a:lnTo>
                    <a:pt x="0" y="9636"/>
                  </a:lnTo>
                  <a:lnTo>
                    <a:pt x="5080" y="13445"/>
                  </a:lnTo>
                  <a:lnTo>
                    <a:pt x="10163" y="9636"/>
                  </a:lnTo>
                  <a:lnTo>
                    <a:pt x="10163" y="563"/>
                  </a:lnTo>
                  <a:cubicBezTo>
                    <a:pt x="10163" y="250"/>
                    <a:pt x="9910" y="0"/>
                    <a:pt x="9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16" name="Kép 15">
            <a:extLst>
              <a:ext uri="{FF2B5EF4-FFF2-40B4-BE49-F238E27FC236}">
                <a16:creationId xmlns:a16="http://schemas.microsoft.com/office/drawing/2014/main" id="{5C36C1EE-361B-4FA6-822D-0018516229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993"/>
          <a:stretch/>
        </p:blipFill>
        <p:spPr>
          <a:xfrm>
            <a:off x="7550086" y="123454"/>
            <a:ext cx="1323912" cy="1137872"/>
          </a:xfrm>
          <a:prstGeom prst="rect">
            <a:avLst/>
          </a:prstGeom>
        </p:spPr>
      </p:pic>
      <p:pic>
        <p:nvPicPr>
          <p:cNvPr id="54" name="Kép 53">
            <a:extLst>
              <a:ext uri="{FF2B5EF4-FFF2-40B4-BE49-F238E27FC236}">
                <a16:creationId xmlns:a16="http://schemas.microsoft.com/office/drawing/2014/main" id="{5C1BB2C2-A9B7-4C1D-9916-38987AD93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979" y="380355"/>
            <a:ext cx="1163317" cy="1163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8" name="Google Shape;2264;p67">
            <a:extLst>
              <a:ext uri="{FF2B5EF4-FFF2-40B4-BE49-F238E27FC236}">
                <a16:creationId xmlns:a16="http://schemas.microsoft.com/office/drawing/2014/main" id="{BD9FCC93-34B4-43CF-BBC7-4C6A6FECEDA0}"/>
              </a:ext>
            </a:extLst>
          </p:cNvPr>
          <p:cNvSpPr txBox="1">
            <a:spLocks/>
          </p:cNvSpPr>
          <p:nvPr/>
        </p:nvSpPr>
        <p:spPr>
          <a:xfrm>
            <a:off x="5652979" y="1554020"/>
            <a:ext cx="1190062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dirty="0"/>
              <a:t>Honlap</a:t>
            </a:r>
          </a:p>
        </p:txBody>
      </p:sp>
      <p:pic>
        <p:nvPicPr>
          <p:cNvPr id="69" name="Kép 68">
            <a:extLst>
              <a:ext uri="{FF2B5EF4-FFF2-40B4-BE49-F238E27FC236}">
                <a16:creationId xmlns:a16="http://schemas.microsoft.com/office/drawing/2014/main" id="{F39D4F22-C8AD-4990-B0D9-17FCD6C98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979" y="2813143"/>
            <a:ext cx="1163317" cy="1163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0" name="Google Shape;2264;p67">
            <a:extLst>
              <a:ext uri="{FF2B5EF4-FFF2-40B4-BE49-F238E27FC236}">
                <a16:creationId xmlns:a16="http://schemas.microsoft.com/office/drawing/2014/main" id="{8ACFEAC2-EFDD-4E6A-BAB7-07545FDF5D60}"/>
              </a:ext>
            </a:extLst>
          </p:cNvPr>
          <p:cNvSpPr txBox="1">
            <a:spLocks/>
          </p:cNvSpPr>
          <p:nvPr/>
        </p:nvSpPr>
        <p:spPr>
          <a:xfrm>
            <a:off x="5642588" y="3993527"/>
            <a:ext cx="1276387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1400" dirty="0"/>
              <a:t>Facebook oldal</a:t>
            </a:r>
          </a:p>
        </p:txBody>
      </p:sp>
      <p:sp>
        <p:nvSpPr>
          <p:cNvPr id="71" name="Google Shape;2264;p67">
            <a:extLst>
              <a:ext uri="{FF2B5EF4-FFF2-40B4-BE49-F238E27FC236}">
                <a16:creationId xmlns:a16="http://schemas.microsoft.com/office/drawing/2014/main" id="{04D98C85-F33D-4C57-A617-6816A9286D39}"/>
              </a:ext>
            </a:extLst>
          </p:cNvPr>
          <p:cNvSpPr txBox="1">
            <a:spLocks/>
          </p:cNvSpPr>
          <p:nvPr/>
        </p:nvSpPr>
        <p:spPr>
          <a:xfrm>
            <a:off x="4919272" y="1850573"/>
            <a:ext cx="2657475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1400" dirty="0">
                <a:solidFill>
                  <a:srgbClr val="018790"/>
                </a:solidFill>
              </a:rPr>
              <a:t>karrierkozpont</a:t>
            </a:r>
            <a:r>
              <a:rPr lang="hu-HU" sz="1200" dirty="0">
                <a:solidFill>
                  <a:srgbClr val="018790"/>
                </a:solidFill>
              </a:rPr>
              <a:t>.uni-pannon.hu</a:t>
            </a:r>
          </a:p>
        </p:txBody>
      </p:sp>
      <p:sp>
        <p:nvSpPr>
          <p:cNvPr id="72" name="Google Shape;2264;p67">
            <a:extLst>
              <a:ext uri="{FF2B5EF4-FFF2-40B4-BE49-F238E27FC236}">
                <a16:creationId xmlns:a16="http://schemas.microsoft.com/office/drawing/2014/main" id="{D69C3BD7-0B71-4A68-B4BF-D9E27862D84B}"/>
              </a:ext>
            </a:extLst>
          </p:cNvPr>
          <p:cNvSpPr txBox="1">
            <a:spLocks/>
          </p:cNvSpPr>
          <p:nvPr/>
        </p:nvSpPr>
        <p:spPr>
          <a:xfrm>
            <a:off x="4701318" y="4271608"/>
            <a:ext cx="3174721" cy="447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1400" dirty="0">
                <a:solidFill>
                  <a:srgbClr val="018790"/>
                </a:solidFill>
              </a:rPr>
              <a:t>facebook.com/pannonkarrier</a:t>
            </a:r>
          </a:p>
        </p:txBody>
      </p:sp>
      <p:pic>
        <p:nvPicPr>
          <p:cNvPr id="73" name="Kép 72">
            <a:extLst>
              <a:ext uri="{FF2B5EF4-FFF2-40B4-BE49-F238E27FC236}">
                <a16:creationId xmlns:a16="http://schemas.microsoft.com/office/drawing/2014/main" id="{839C1DAE-B6B6-4566-A73B-8308AD2330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128" t="7473" r="11413" b="15618"/>
          <a:stretch/>
        </p:blipFill>
        <p:spPr>
          <a:xfrm>
            <a:off x="7625604" y="1885715"/>
            <a:ext cx="1190062" cy="116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4" name="Google Shape;2264;p67">
            <a:extLst>
              <a:ext uri="{FF2B5EF4-FFF2-40B4-BE49-F238E27FC236}">
                <a16:creationId xmlns:a16="http://schemas.microsoft.com/office/drawing/2014/main" id="{52FB8BA6-50F4-4565-899A-72001EECA338}"/>
              </a:ext>
            </a:extLst>
          </p:cNvPr>
          <p:cNvSpPr txBox="1">
            <a:spLocks/>
          </p:cNvSpPr>
          <p:nvPr/>
        </p:nvSpPr>
        <p:spPr>
          <a:xfrm>
            <a:off x="7625704" y="3014816"/>
            <a:ext cx="1190062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dirty="0"/>
              <a:t>Instagram</a:t>
            </a:r>
          </a:p>
        </p:txBody>
      </p:sp>
      <p:sp>
        <p:nvSpPr>
          <p:cNvPr id="75" name="Google Shape;2264;p67">
            <a:extLst>
              <a:ext uri="{FF2B5EF4-FFF2-40B4-BE49-F238E27FC236}">
                <a16:creationId xmlns:a16="http://schemas.microsoft.com/office/drawing/2014/main" id="{C731C04F-17BB-4928-9E81-5FFF725B1E70}"/>
              </a:ext>
            </a:extLst>
          </p:cNvPr>
          <p:cNvSpPr txBox="1">
            <a:spLocks/>
          </p:cNvSpPr>
          <p:nvPr/>
        </p:nvSpPr>
        <p:spPr>
          <a:xfrm>
            <a:off x="6891997" y="3269585"/>
            <a:ext cx="2657475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rlow Condensed Medium"/>
              <a:buNone/>
              <a:defRPr sz="1600" b="0" i="0" u="none" strike="noStrike" cap="none">
                <a:solidFill>
                  <a:schemeClr val="dk2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/>
            <a:r>
              <a:rPr lang="hu-HU" sz="1400" dirty="0">
                <a:solidFill>
                  <a:srgbClr val="018790"/>
                </a:solidFill>
              </a:rPr>
              <a:t>@PE_KHSZK</a:t>
            </a:r>
            <a:endParaRPr lang="hu-HU" sz="1200" dirty="0">
              <a:solidFill>
                <a:srgbClr val="018790"/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7" name="Google Shape;2157;p59"/>
          <p:cNvSpPr txBox="1">
            <a:spLocks noGrp="1"/>
          </p:cNvSpPr>
          <p:nvPr>
            <p:ph type="title"/>
          </p:nvPr>
        </p:nvSpPr>
        <p:spPr>
          <a:xfrm>
            <a:off x="290495" y="490079"/>
            <a:ext cx="3962435" cy="1641900"/>
          </a:xfrm>
          <a:prstGeom prst="rect">
            <a:avLst/>
          </a:prstGeom>
        </p:spPr>
        <p:txBody>
          <a:bodyPr spcFirstLastPara="1" wrap="square" lIns="91425" tIns="91425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6000" dirty="0">
                <a:solidFill>
                  <a:schemeClr val="tx1"/>
                </a:solidFill>
              </a:rPr>
              <a:t>A küldetésünk </a:t>
            </a:r>
            <a:r>
              <a:rPr lang="hu-HU" sz="6000" dirty="0">
                <a:solidFill>
                  <a:schemeClr val="accent2"/>
                </a:solidFill>
              </a:rPr>
              <a:t>TE </a:t>
            </a:r>
            <a:r>
              <a:rPr lang="hu-HU" sz="6000" dirty="0">
                <a:solidFill>
                  <a:schemeClr val="tx1"/>
                </a:solidFill>
              </a:rPr>
              <a:t>vagy!</a:t>
            </a:r>
            <a:endParaRPr sz="6000" dirty="0">
              <a:solidFill>
                <a:schemeClr val="tx1"/>
              </a:solidFill>
            </a:endParaRPr>
          </a:p>
        </p:txBody>
      </p:sp>
      <p:sp>
        <p:nvSpPr>
          <p:cNvPr id="2158" name="Google Shape;2158;p59"/>
          <p:cNvSpPr txBox="1">
            <a:spLocks noGrp="1"/>
          </p:cNvSpPr>
          <p:nvPr>
            <p:ph type="subTitle" idx="1"/>
          </p:nvPr>
        </p:nvSpPr>
        <p:spPr>
          <a:xfrm>
            <a:off x="4905902" y="752278"/>
            <a:ext cx="3802329" cy="30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</a:pPr>
            <a:r>
              <a:rPr lang="hu-HU" sz="1800" b="1" dirty="0"/>
              <a:t>ÉLETPÁLYA  TÁMOGATÁS</a:t>
            </a:r>
          </a:p>
          <a:p>
            <a:pPr marL="0" lvl="0" indent="0" algn="just">
              <a:lnSpc>
                <a:spcPct val="150000"/>
              </a:lnSpc>
            </a:pPr>
            <a:r>
              <a:rPr lang="hu-HU" sz="1800" dirty="0"/>
              <a:t>„Legfőbb célkitűzésünk, hogy megtaláld a benned és a környezetedben rejlő </a:t>
            </a:r>
            <a:r>
              <a:rPr lang="hu-HU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lehetőségeket</a:t>
            </a:r>
            <a:r>
              <a:rPr lang="hu-HU" sz="1800" dirty="0"/>
              <a:t>, </a:t>
            </a:r>
            <a:r>
              <a:rPr lang="hu-HU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erőforrásokat</a:t>
            </a:r>
            <a:r>
              <a:rPr lang="hu-HU" sz="1800" dirty="0"/>
              <a:t>, hogy képessé válj tudatos életpályát tervezni magadnak, ahol a gyengeségből erősség, a bizonytalanságból pedig biztos tudás születik majd.”</a:t>
            </a:r>
            <a:endParaRPr sz="1800" dirty="0"/>
          </a:p>
        </p:txBody>
      </p:sp>
      <p:sp>
        <p:nvSpPr>
          <p:cNvPr id="2159" name="Google Shape;2159;p5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22F9080-A552-4F32-AE0A-B4600EF81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3" y="3121489"/>
            <a:ext cx="1921949" cy="1921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Google Shape;2057;p53"/>
          <p:cNvSpPr txBox="1">
            <a:spLocks noGrp="1"/>
          </p:cNvSpPr>
          <p:nvPr>
            <p:ph type="ctrTitle"/>
          </p:nvPr>
        </p:nvSpPr>
        <p:spPr>
          <a:xfrm flipH="1">
            <a:off x="770725" y="468450"/>
            <a:ext cx="3958438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4000" dirty="0"/>
              <a:t>Szolgáltatásaink</a:t>
            </a:r>
            <a:endParaRPr sz="4000" dirty="0"/>
          </a:p>
        </p:txBody>
      </p:sp>
      <p:sp>
        <p:nvSpPr>
          <p:cNvPr id="2059" name="Google Shape;2059;p53"/>
          <p:cNvSpPr txBox="1">
            <a:spLocks noGrp="1"/>
          </p:cNvSpPr>
          <p:nvPr>
            <p:ph type="sldNum" idx="12"/>
          </p:nvPr>
        </p:nvSpPr>
        <p:spPr>
          <a:xfrm>
            <a:off x="8568773" y="4850705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  <p:grpSp>
        <p:nvGrpSpPr>
          <p:cNvPr id="31" name="Google Shape;2097;p56">
            <a:extLst>
              <a:ext uri="{FF2B5EF4-FFF2-40B4-BE49-F238E27FC236}">
                <a16:creationId xmlns:a16="http://schemas.microsoft.com/office/drawing/2014/main" id="{B484216E-223C-4EC1-9246-B274B11CD46A}"/>
              </a:ext>
            </a:extLst>
          </p:cNvPr>
          <p:cNvGrpSpPr/>
          <p:nvPr/>
        </p:nvGrpSpPr>
        <p:grpSpPr>
          <a:xfrm>
            <a:off x="2146842" y="1314711"/>
            <a:ext cx="980695" cy="982361"/>
            <a:chOff x="917250" y="2165250"/>
            <a:chExt cx="980695" cy="982361"/>
          </a:xfrm>
          <a:solidFill>
            <a:schemeClr val="tx2">
              <a:lumMod val="75000"/>
            </a:schemeClr>
          </a:solidFill>
        </p:grpSpPr>
        <p:sp>
          <p:nvSpPr>
            <p:cNvPr id="32" name="Google Shape;2098;p56">
              <a:extLst>
                <a:ext uri="{FF2B5EF4-FFF2-40B4-BE49-F238E27FC236}">
                  <a16:creationId xmlns:a16="http://schemas.microsoft.com/office/drawing/2014/main" id="{19D11E53-FFF0-4964-BA9C-72AADD2ADC1A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99;p56">
              <a:extLst>
                <a:ext uri="{FF2B5EF4-FFF2-40B4-BE49-F238E27FC236}">
                  <a16:creationId xmlns:a16="http://schemas.microsoft.com/office/drawing/2014/main" id="{A486E71B-CF35-40BC-9F92-32CD19D3FA0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2100;p56">
            <a:extLst>
              <a:ext uri="{FF2B5EF4-FFF2-40B4-BE49-F238E27FC236}">
                <a16:creationId xmlns:a16="http://schemas.microsoft.com/office/drawing/2014/main" id="{8984A4DC-E45F-458C-B3EB-9792BA807030}"/>
              </a:ext>
            </a:extLst>
          </p:cNvPr>
          <p:cNvGrpSpPr/>
          <p:nvPr/>
        </p:nvGrpSpPr>
        <p:grpSpPr>
          <a:xfrm>
            <a:off x="3941439" y="1314180"/>
            <a:ext cx="980695" cy="982361"/>
            <a:chOff x="917250" y="2165250"/>
            <a:chExt cx="980695" cy="982361"/>
          </a:xfrm>
          <a:solidFill>
            <a:schemeClr val="accent1">
              <a:lumMod val="50000"/>
            </a:schemeClr>
          </a:solidFill>
        </p:grpSpPr>
        <p:sp>
          <p:nvSpPr>
            <p:cNvPr id="35" name="Google Shape;2101;p56">
              <a:extLst>
                <a:ext uri="{FF2B5EF4-FFF2-40B4-BE49-F238E27FC236}">
                  <a16:creationId xmlns:a16="http://schemas.microsoft.com/office/drawing/2014/main" id="{FD204018-8424-42D2-ACBC-1CA82D799D1E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02;p56">
              <a:extLst>
                <a:ext uri="{FF2B5EF4-FFF2-40B4-BE49-F238E27FC236}">
                  <a16:creationId xmlns:a16="http://schemas.microsoft.com/office/drawing/2014/main" id="{3371A0FE-FDFD-4AC4-BAE8-9B4BBEEFE63A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2103;p56">
            <a:extLst>
              <a:ext uri="{FF2B5EF4-FFF2-40B4-BE49-F238E27FC236}">
                <a16:creationId xmlns:a16="http://schemas.microsoft.com/office/drawing/2014/main" id="{99798472-F847-476E-B95C-767B3053180A}"/>
              </a:ext>
            </a:extLst>
          </p:cNvPr>
          <p:cNvGrpSpPr/>
          <p:nvPr/>
        </p:nvGrpSpPr>
        <p:grpSpPr>
          <a:xfrm>
            <a:off x="5844779" y="1314180"/>
            <a:ext cx="980695" cy="982361"/>
            <a:chOff x="917250" y="2165250"/>
            <a:chExt cx="980695" cy="982361"/>
          </a:xfrm>
        </p:grpSpPr>
        <p:sp>
          <p:nvSpPr>
            <p:cNvPr id="38" name="Google Shape;2104;p56">
              <a:extLst>
                <a:ext uri="{FF2B5EF4-FFF2-40B4-BE49-F238E27FC236}">
                  <a16:creationId xmlns:a16="http://schemas.microsoft.com/office/drawing/2014/main" id="{2A2D4911-736C-412A-A526-6A6FE95E0609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05;p56">
              <a:extLst>
                <a:ext uri="{FF2B5EF4-FFF2-40B4-BE49-F238E27FC236}">
                  <a16:creationId xmlns:a16="http://schemas.microsoft.com/office/drawing/2014/main" id="{13F82117-E8B1-4325-B4AB-F58871FF8B2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2106;p56">
            <a:extLst>
              <a:ext uri="{FF2B5EF4-FFF2-40B4-BE49-F238E27FC236}">
                <a16:creationId xmlns:a16="http://schemas.microsoft.com/office/drawing/2014/main" id="{2CCE8511-67D2-4FF7-AA2D-894A8A1331EB}"/>
              </a:ext>
            </a:extLst>
          </p:cNvPr>
          <p:cNvGrpSpPr/>
          <p:nvPr/>
        </p:nvGrpSpPr>
        <p:grpSpPr>
          <a:xfrm>
            <a:off x="381526" y="1314180"/>
            <a:ext cx="980695" cy="982361"/>
            <a:chOff x="917250" y="2165250"/>
            <a:chExt cx="980695" cy="982361"/>
          </a:xfrm>
        </p:grpSpPr>
        <p:sp>
          <p:nvSpPr>
            <p:cNvPr id="41" name="Google Shape;2107;p56">
              <a:extLst>
                <a:ext uri="{FF2B5EF4-FFF2-40B4-BE49-F238E27FC236}">
                  <a16:creationId xmlns:a16="http://schemas.microsoft.com/office/drawing/2014/main" id="{AF385A11-2FAF-4793-B440-F7E582E38EB8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108;p56">
              <a:extLst>
                <a:ext uri="{FF2B5EF4-FFF2-40B4-BE49-F238E27FC236}">
                  <a16:creationId xmlns:a16="http://schemas.microsoft.com/office/drawing/2014/main" id="{ECEA1B49-D2EC-425B-8B5E-0A0D72CA1CD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2109;p56">
            <a:extLst>
              <a:ext uri="{FF2B5EF4-FFF2-40B4-BE49-F238E27FC236}">
                <a16:creationId xmlns:a16="http://schemas.microsoft.com/office/drawing/2014/main" id="{908BE101-6DD9-4EDE-9B40-F8712A300AC2}"/>
              </a:ext>
            </a:extLst>
          </p:cNvPr>
          <p:cNvSpPr txBox="1">
            <a:spLocks/>
          </p:cNvSpPr>
          <p:nvPr/>
        </p:nvSpPr>
        <p:spPr>
          <a:xfrm>
            <a:off x="3518552" y="1516455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44" name="Google Shape;2110;p56">
            <a:extLst>
              <a:ext uri="{FF2B5EF4-FFF2-40B4-BE49-F238E27FC236}">
                <a16:creationId xmlns:a16="http://schemas.microsoft.com/office/drawing/2014/main" id="{58B8E8C2-8970-4FCD-A5D2-8694BEB8BDD5}"/>
              </a:ext>
            </a:extLst>
          </p:cNvPr>
          <p:cNvSpPr txBox="1">
            <a:spLocks/>
          </p:cNvSpPr>
          <p:nvPr/>
        </p:nvSpPr>
        <p:spPr>
          <a:xfrm>
            <a:off x="7319570" y="2461230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Pszichológiai támogatás</a:t>
            </a:r>
          </a:p>
        </p:txBody>
      </p:sp>
      <p:sp>
        <p:nvSpPr>
          <p:cNvPr id="45" name="Google Shape;2111;p56">
            <a:extLst>
              <a:ext uri="{FF2B5EF4-FFF2-40B4-BE49-F238E27FC236}">
                <a16:creationId xmlns:a16="http://schemas.microsoft.com/office/drawing/2014/main" id="{E0AEE86C-4FD6-4B49-A33E-99037E3661E9}"/>
              </a:ext>
            </a:extLst>
          </p:cNvPr>
          <p:cNvSpPr txBox="1">
            <a:spLocks/>
          </p:cNvSpPr>
          <p:nvPr/>
        </p:nvSpPr>
        <p:spPr>
          <a:xfrm>
            <a:off x="-47024" y="1516455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46" name="Google Shape;2112;p56">
            <a:extLst>
              <a:ext uri="{FF2B5EF4-FFF2-40B4-BE49-F238E27FC236}">
                <a16:creationId xmlns:a16="http://schemas.microsoft.com/office/drawing/2014/main" id="{312A8298-68D2-4157-9F67-BB5D440E10DC}"/>
              </a:ext>
            </a:extLst>
          </p:cNvPr>
          <p:cNvSpPr txBox="1">
            <a:spLocks/>
          </p:cNvSpPr>
          <p:nvPr/>
        </p:nvSpPr>
        <p:spPr>
          <a:xfrm>
            <a:off x="1718290" y="2504094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Tanácsadás</a:t>
            </a:r>
          </a:p>
        </p:txBody>
      </p:sp>
      <p:sp>
        <p:nvSpPr>
          <p:cNvPr id="47" name="Google Shape;2113;p56">
            <a:extLst>
              <a:ext uri="{FF2B5EF4-FFF2-40B4-BE49-F238E27FC236}">
                <a16:creationId xmlns:a16="http://schemas.microsoft.com/office/drawing/2014/main" id="{C457B7C4-306F-4F89-BA63-8737807A89F2}"/>
              </a:ext>
            </a:extLst>
          </p:cNvPr>
          <p:cNvSpPr txBox="1">
            <a:spLocks/>
          </p:cNvSpPr>
          <p:nvPr/>
        </p:nvSpPr>
        <p:spPr>
          <a:xfrm>
            <a:off x="1718954" y="1516455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48" name="Google Shape;2114;p56">
            <a:extLst>
              <a:ext uri="{FF2B5EF4-FFF2-40B4-BE49-F238E27FC236}">
                <a16:creationId xmlns:a16="http://schemas.microsoft.com/office/drawing/2014/main" id="{D3E9BDE3-70CD-4A39-8AE4-5788845914BB}"/>
              </a:ext>
            </a:extLst>
          </p:cNvPr>
          <p:cNvSpPr txBox="1">
            <a:spLocks/>
          </p:cNvSpPr>
          <p:nvPr/>
        </p:nvSpPr>
        <p:spPr>
          <a:xfrm>
            <a:off x="3520454" y="2461230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Tréningek, előadások</a:t>
            </a:r>
          </a:p>
        </p:txBody>
      </p:sp>
      <p:sp>
        <p:nvSpPr>
          <p:cNvPr id="49" name="Google Shape;2115;p56">
            <a:extLst>
              <a:ext uri="{FF2B5EF4-FFF2-40B4-BE49-F238E27FC236}">
                <a16:creationId xmlns:a16="http://schemas.microsoft.com/office/drawing/2014/main" id="{889DBB2A-72EF-4CE2-99D4-7614C5CC592B}"/>
              </a:ext>
            </a:extLst>
          </p:cNvPr>
          <p:cNvSpPr txBox="1">
            <a:spLocks/>
          </p:cNvSpPr>
          <p:nvPr/>
        </p:nvSpPr>
        <p:spPr>
          <a:xfrm>
            <a:off x="5404672" y="2461230"/>
            <a:ext cx="1899216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Állásajánlatok</a:t>
            </a:r>
          </a:p>
        </p:txBody>
      </p:sp>
      <p:sp>
        <p:nvSpPr>
          <p:cNvPr id="50" name="Google Shape;2116;p56">
            <a:extLst>
              <a:ext uri="{FF2B5EF4-FFF2-40B4-BE49-F238E27FC236}">
                <a16:creationId xmlns:a16="http://schemas.microsoft.com/office/drawing/2014/main" id="{13FD7818-500F-4B4A-9EDF-05BD196A71DA}"/>
              </a:ext>
            </a:extLst>
          </p:cNvPr>
          <p:cNvSpPr txBox="1">
            <a:spLocks/>
          </p:cNvSpPr>
          <p:nvPr/>
        </p:nvSpPr>
        <p:spPr>
          <a:xfrm>
            <a:off x="5426918" y="1512186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hu-HU" dirty="0">
                <a:solidFill>
                  <a:srgbClr val="FFFFFF"/>
                </a:solidFill>
              </a:rPr>
              <a:t>04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51" name="Google Shape;2117;p56">
            <a:extLst>
              <a:ext uri="{FF2B5EF4-FFF2-40B4-BE49-F238E27FC236}">
                <a16:creationId xmlns:a16="http://schemas.microsoft.com/office/drawing/2014/main" id="{98ADCE86-6BC8-438E-BB83-D7A4C1FFD37B}"/>
              </a:ext>
            </a:extLst>
          </p:cNvPr>
          <p:cNvSpPr txBox="1">
            <a:spLocks/>
          </p:cNvSpPr>
          <p:nvPr/>
        </p:nvSpPr>
        <p:spPr>
          <a:xfrm>
            <a:off x="7323686" y="3121635"/>
            <a:ext cx="1833900" cy="1019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hu-HU" dirty="0"/>
              <a:t>Lelki, kapcsolati önértékelési problémák</a:t>
            </a:r>
            <a:endParaRPr lang="en-US" dirty="0"/>
          </a:p>
        </p:txBody>
      </p:sp>
      <p:sp>
        <p:nvSpPr>
          <p:cNvPr id="52" name="Google Shape;2118;p56">
            <a:extLst>
              <a:ext uri="{FF2B5EF4-FFF2-40B4-BE49-F238E27FC236}">
                <a16:creationId xmlns:a16="http://schemas.microsoft.com/office/drawing/2014/main" id="{3F3ACA9D-3B94-4F8A-8EBB-A5E46B886705}"/>
              </a:ext>
            </a:extLst>
          </p:cNvPr>
          <p:cNvSpPr txBox="1">
            <a:spLocks/>
          </p:cNvSpPr>
          <p:nvPr/>
        </p:nvSpPr>
        <p:spPr>
          <a:xfrm>
            <a:off x="5437330" y="3158812"/>
            <a:ext cx="1833900" cy="944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hu-HU" dirty="0"/>
              <a:t>Állásbörze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Állásportál</a:t>
            </a:r>
            <a:endParaRPr lang="en-US" dirty="0"/>
          </a:p>
        </p:txBody>
      </p:sp>
      <p:sp>
        <p:nvSpPr>
          <p:cNvPr id="53" name="Google Shape;2119;p56">
            <a:extLst>
              <a:ext uri="{FF2B5EF4-FFF2-40B4-BE49-F238E27FC236}">
                <a16:creationId xmlns:a16="http://schemas.microsoft.com/office/drawing/2014/main" id="{1C5A26F1-4B4A-46F7-B6DC-93E34FC2D8F6}"/>
              </a:ext>
            </a:extLst>
          </p:cNvPr>
          <p:cNvSpPr txBox="1">
            <a:spLocks/>
          </p:cNvSpPr>
          <p:nvPr/>
        </p:nvSpPr>
        <p:spPr>
          <a:xfrm>
            <a:off x="3486136" y="3124758"/>
            <a:ext cx="2171727" cy="144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hu-HU" dirty="0"/>
              <a:t>Munkaerőpiaci felkészítő</a:t>
            </a:r>
            <a:endParaRPr lang="en-US" dirty="0"/>
          </a:p>
          <a:p>
            <a:pPr marL="0" indent="0">
              <a:lnSpc>
                <a:spcPct val="150000"/>
              </a:lnSpc>
            </a:pPr>
            <a:r>
              <a:rPr lang="hu-HU" dirty="0"/>
              <a:t>Kompetencia fejlesztő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Önismereti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Lelki egészséget támogató</a:t>
            </a:r>
          </a:p>
        </p:txBody>
      </p:sp>
      <p:sp>
        <p:nvSpPr>
          <p:cNvPr id="54" name="Google Shape;2120;p56">
            <a:extLst>
              <a:ext uri="{FF2B5EF4-FFF2-40B4-BE49-F238E27FC236}">
                <a16:creationId xmlns:a16="http://schemas.microsoft.com/office/drawing/2014/main" id="{17900434-84C1-4ABA-836D-877F1647C149}"/>
              </a:ext>
            </a:extLst>
          </p:cNvPr>
          <p:cNvSpPr txBox="1">
            <a:spLocks/>
          </p:cNvSpPr>
          <p:nvPr/>
        </p:nvSpPr>
        <p:spPr>
          <a:xfrm>
            <a:off x="1537063" y="3095723"/>
            <a:ext cx="1949073" cy="144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hu-HU" dirty="0"/>
              <a:t>Karrier </a:t>
            </a:r>
            <a:r>
              <a:rPr lang="hu-HU" dirty="0" err="1"/>
              <a:t>coaching</a:t>
            </a:r>
            <a:endParaRPr lang="hu-HU" dirty="0"/>
          </a:p>
          <a:p>
            <a:pPr marL="0" indent="0">
              <a:lnSpc>
                <a:spcPct val="150000"/>
              </a:lnSpc>
            </a:pPr>
            <a:r>
              <a:rPr lang="hu-HU" dirty="0"/>
              <a:t>Pályaválasztás/pálya-módosítás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CV tanácsadás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Tanulástámogatás </a:t>
            </a:r>
            <a:endParaRPr lang="en-US" dirty="0"/>
          </a:p>
        </p:txBody>
      </p:sp>
      <p:grpSp>
        <p:nvGrpSpPr>
          <p:cNvPr id="28" name="Google Shape;2103;p56">
            <a:extLst>
              <a:ext uri="{FF2B5EF4-FFF2-40B4-BE49-F238E27FC236}">
                <a16:creationId xmlns:a16="http://schemas.microsoft.com/office/drawing/2014/main" id="{E098E74D-4962-41C2-93C2-E9EA0A7E6247}"/>
              </a:ext>
            </a:extLst>
          </p:cNvPr>
          <p:cNvGrpSpPr/>
          <p:nvPr/>
        </p:nvGrpSpPr>
        <p:grpSpPr>
          <a:xfrm>
            <a:off x="7682579" y="1345542"/>
            <a:ext cx="980695" cy="982361"/>
            <a:chOff x="917250" y="2165250"/>
            <a:chExt cx="980695" cy="982361"/>
          </a:xfrm>
          <a:solidFill>
            <a:srgbClr val="018790"/>
          </a:solidFill>
        </p:grpSpPr>
        <p:sp>
          <p:nvSpPr>
            <p:cNvPr id="29" name="Google Shape;2104;p56">
              <a:extLst>
                <a:ext uri="{FF2B5EF4-FFF2-40B4-BE49-F238E27FC236}">
                  <a16:creationId xmlns:a16="http://schemas.microsoft.com/office/drawing/2014/main" id="{4582CC7E-A8F5-410E-9467-2027A35B22D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105;p56">
              <a:extLst>
                <a:ext uri="{FF2B5EF4-FFF2-40B4-BE49-F238E27FC236}">
                  <a16:creationId xmlns:a16="http://schemas.microsoft.com/office/drawing/2014/main" id="{6F9BCE28-E56C-4C05-A8B0-33679B443623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Google Shape;2115;p56">
            <a:extLst>
              <a:ext uri="{FF2B5EF4-FFF2-40B4-BE49-F238E27FC236}">
                <a16:creationId xmlns:a16="http://schemas.microsoft.com/office/drawing/2014/main" id="{1D106FCE-2378-42E1-A45D-2D49A25260B4}"/>
              </a:ext>
            </a:extLst>
          </p:cNvPr>
          <p:cNvSpPr txBox="1">
            <a:spLocks/>
          </p:cNvSpPr>
          <p:nvPr/>
        </p:nvSpPr>
        <p:spPr>
          <a:xfrm>
            <a:off x="0" y="2490265"/>
            <a:ext cx="1932166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Ügyfélszolgálat</a:t>
            </a:r>
          </a:p>
        </p:txBody>
      </p:sp>
      <p:sp>
        <p:nvSpPr>
          <p:cNvPr id="56" name="Google Shape;2116;p56">
            <a:extLst>
              <a:ext uri="{FF2B5EF4-FFF2-40B4-BE49-F238E27FC236}">
                <a16:creationId xmlns:a16="http://schemas.microsoft.com/office/drawing/2014/main" id="{76B66746-095A-4501-9BB9-739DD6A9E5A8}"/>
              </a:ext>
            </a:extLst>
          </p:cNvPr>
          <p:cNvSpPr txBox="1">
            <a:spLocks/>
          </p:cNvSpPr>
          <p:nvPr/>
        </p:nvSpPr>
        <p:spPr>
          <a:xfrm>
            <a:off x="7269902" y="1534639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>
                <a:solidFill>
                  <a:srgbClr val="FFFFFF"/>
                </a:solidFill>
              </a:rPr>
              <a:t>0</a:t>
            </a:r>
            <a:r>
              <a:rPr lang="hu-HU" dirty="0">
                <a:solidFill>
                  <a:srgbClr val="FFFFFF"/>
                </a:solidFill>
              </a:rPr>
              <a:t>5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57" name="Google Shape;2118;p56">
            <a:extLst>
              <a:ext uri="{FF2B5EF4-FFF2-40B4-BE49-F238E27FC236}">
                <a16:creationId xmlns:a16="http://schemas.microsoft.com/office/drawing/2014/main" id="{5F1BA857-37EE-4057-BC42-6F4655539553}"/>
              </a:ext>
            </a:extLst>
          </p:cNvPr>
          <p:cNvSpPr txBox="1">
            <a:spLocks/>
          </p:cNvSpPr>
          <p:nvPr/>
        </p:nvSpPr>
        <p:spPr>
          <a:xfrm>
            <a:off x="-111853" y="3081894"/>
            <a:ext cx="1932166" cy="125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hu-HU" dirty="0"/>
              <a:t>Hallgatói ügyek</a:t>
            </a:r>
          </a:p>
          <a:p>
            <a:pPr marL="0" indent="0">
              <a:lnSpc>
                <a:spcPct val="150000"/>
              </a:lnSpc>
            </a:pPr>
            <a:r>
              <a:rPr lang="hu-HU" dirty="0"/>
              <a:t>Panaszkezelés</a:t>
            </a:r>
            <a:endParaRPr lang="en-US" dirty="0"/>
          </a:p>
        </p:txBody>
      </p:sp>
      <p:grpSp>
        <p:nvGrpSpPr>
          <p:cNvPr id="58" name="Google Shape;2103;p56">
            <a:extLst>
              <a:ext uri="{FF2B5EF4-FFF2-40B4-BE49-F238E27FC236}">
                <a16:creationId xmlns:a16="http://schemas.microsoft.com/office/drawing/2014/main" id="{3F1BC1B5-5E3B-4B45-BB61-646728CE3804}"/>
              </a:ext>
            </a:extLst>
          </p:cNvPr>
          <p:cNvGrpSpPr/>
          <p:nvPr/>
        </p:nvGrpSpPr>
        <p:grpSpPr>
          <a:xfrm>
            <a:off x="7677395" y="143281"/>
            <a:ext cx="980695" cy="982361"/>
            <a:chOff x="917250" y="2165250"/>
            <a:chExt cx="980695" cy="982361"/>
          </a:xfrm>
          <a:solidFill>
            <a:schemeClr val="accent3">
              <a:lumMod val="75000"/>
            </a:schemeClr>
          </a:solidFill>
        </p:grpSpPr>
        <p:sp>
          <p:nvSpPr>
            <p:cNvPr id="59" name="Google Shape;2104;p56">
              <a:extLst>
                <a:ext uri="{FF2B5EF4-FFF2-40B4-BE49-F238E27FC236}">
                  <a16:creationId xmlns:a16="http://schemas.microsoft.com/office/drawing/2014/main" id="{82C06C8C-8070-4560-9AB4-39B1A01B32F6}"/>
                </a:ext>
              </a:extLst>
            </p:cNvPr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105;p56">
              <a:extLst>
                <a:ext uri="{FF2B5EF4-FFF2-40B4-BE49-F238E27FC236}">
                  <a16:creationId xmlns:a16="http://schemas.microsoft.com/office/drawing/2014/main" id="{A2655C65-8B5D-41C7-A81F-FEEE0BE2230D}"/>
                </a:ext>
              </a:extLst>
            </p:cNvPr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2116;p56">
            <a:extLst>
              <a:ext uri="{FF2B5EF4-FFF2-40B4-BE49-F238E27FC236}">
                <a16:creationId xmlns:a16="http://schemas.microsoft.com/office/drawing/2014/main" id="{7B0043A0-F553-4CD5-B194-11ABB0FE9397}"/>
              </a:ext>
            </a:extLst>
          </p:cNvPr>
          <p:cNvSpPr txBox="1">
            <a:spLocks/>
          </p:cNvSpPr>
          <p:nvPr/>
        </p:nvSpPr>
        <p:spPr>
          <a:xfrm>
            <a:off x="7264718" y="339522"/>
            <a:ext cx="1837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Condensed SemiBold"/>
              <a:buNone/>
              <a:defRPr sz="36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ira Sans Extra Condensed Medium"/>
              <a:buNone/>
              <a:defRPr sz="36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dirty="0">
                <a:solidFill>
                  <a:srgbClr val="FFFFFF"/>
                </a:solidFill>
              </a:rPr>
              <a:t>0</a:t>
            </a:r>
            <a:r>
              <a:rPr lang="hu-HU" dirty="0">
                <a:solidFill>
                  <a:srgbClr val="FFFFFF"/>
                </a:solidFill>
              </a:rPr>
              <a:t>6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62" name="Google Shape;2110;p56">
            <a:extLst>
              <a:ext uri="{FF2B5EF4-FFF2-40B4-BE49-F238E27FC236}">
                <a16:creationId xmlns:a16="http://schemas.microsoft.com/office/drawing/2014/main" id="{3AD9ABBF-32E6-465E-B190-75BA83C2B4A1}"/>
              </a:ext>
            </a:extLst>
          </p:cNvPr>
          <p:cNvSpPr txBox="1">
            <a:spLocks/>
          </p:cNvSpPr>
          <p:nvPr/>
        </p:nvSpPr>
        <p:spPr>
          <a:xfrm>
            <a:off x="6530358" y="232934"/>
            <a:ext cx="120692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600" b="0" i="0" u="none" strike="noStrike" cap="none">
                <a:solidFill>
                  <a:schemeClr val="dk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Condensed"/>
              <a:buNone/>
              <a:defRPr sz="20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r>
              <a:rPr lang="hu-HU" sz="2400" b="1" dirty="0"/>
              <a:t>Egyéb</a:t>
            </a:r>
          </a:p>
        </p:txBody>
      </p:sp>
      <p:sp>
        <p:nvSpPr>
          <p:cNvPr id="63" name="Google Shape;2118;p56">
            <a:extLst>
              <a:ext uri="{FF2B5EF4-FFF2-40B4-BE49-F238E27FC236}">
                <a16:creationId xmlns:a16="http://schemas.microsoft.com/office/drawing/2014/main" id="{F6F7F664-A26E-45FB-ADF0-72D7348D4828}"/>
              </a:ext>
            </a:extLst>
          </p:cNvPr>
          <p:cNvSpPr txBox="1">
            <a:spLocks/>
          </p:cNvSpPr>
          <p:nvPr/>
        </p:nvSpPr>
        <p:spPr>
          <a:xfrm>
            <a:off x="5709444" y="475561"/>
            <a:ext cx="1833900" cy="944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vo"/>
              <a:buNone/>
              <a:defRPr sz="12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 algn="r">
              <a:lnSpc>
                <a:spcPct val="150000"/>
              </a:lnSpc>
            </a:pPr>
            <a:r>
              <a:rPr lang="hu-HU" dirty="0"/>
              <a:t>Egészségügyi szűrés</a:t>
            </a:r>
          </a:p>
          <a:p>
            <a:pPr marL="0" indent="0" algn="r">
              <a:lnSpc>
                <a:spcPct val="150000"/>
              </a:lnSpc>
            </a:pPr>
            <a:r>
              <a:rPr lang="hu-HU" dirty="0"/>
              <a:t>Végzős fotózás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12204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bg2"/>
                </a:solidFill>
              </a:rPr>
              <a:t>Ügyfélszolgálat 1.</a:t>
            </a:r>
            <a:endParaRPr sz="3600" b="1" dirty="0">
              <a:solidFill>
                <a:schemeClr val="bg2"/>
              </a:solidFill>
            </a:endParaRPr>
          </a:p>
        </p:txBody>
      </p:sp>
      <p:cxnSp>
        <p:nvCxnSpPr>
          <p:cNvPr id="2355" name="Google Shape;2355;p70"/>
          <p:cNvCxnSpPr>
            <a:stCxn id="2356" idx="3"/>
            <a:endCxn id="2357" idx="1"/>
          </p:cNvCxnSpPr>
          <p:nvPr/>
        </p:nvCxnSpPr>
        <p:spPr>
          <a:xfrm>
            <a:off x="1975630" y="2345078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58" name="Google Shape;2358;p70"/>
          <p:cNvCxnSpPr>
            <a:cxnSpLocks/>
            <a:stCxn id="2359" idx="0"/>
          </p:cNvCxnSpPr>
          <p:nvPr/>
        </p:nvCxnSpPr>
        <p:spPr>
          <a:xfrm rot="10800000">
            <a:off x="1614191" y="1661803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0" name="Google Shape;2360;p70"/>
          <p:cNvSpPr/>
          <p:nvPr/>
        </p:nvSpPr>
        <p:spPr>
          <a:xfrm>
            <a:off x="1217909" y="194884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9" name="Google Shape;2359;p70"/>
          <p:cNvSpPr/>
          <p:nvPr/>
        </p:nvSpPr>
        <p:spPr>
          <a:xfrm>
            <a:off x="1319141" y="205000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1" name="Google Shape;2361;p70"/>
          <p:cNvCxnSpPr>
            <a:cxnSpLocks/>
            <a:stCxn id="2362" idx="4"/>
          </p:cNvCxnSpPr>
          <p:nvPr/>
        </p:nvCxnSpPr>
        <p:spPr>
          <a:xfrm>
            <a:off x="3219721" y="2640103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3" name="Google Shape;2363;p70"/>
          <p:cNvSpPr/>
          <p:nvPr/>
        </p:nvSpPr>
        <p:spPr>
          <a:xfrm>
            <a:off x="2823439" y="194884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2" name="Google Shape;2362;p70"/>
          <p:cNvSpPr/>
          <p:nvPr/>
        </p:nvSpPr>
        <p:spPr>
          <a:xfrm>
            <a:off x="2924671" y="205000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6" name="Google Shape;2356;p70"/>
          <p:cNvSpPr txBox="1"/>
          <p:nvPr/>
        </p:nvSpPr>
        <p:spPr>
          <a:xfrm>
            <a:off x="1262530" y="211917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57" name="Google Shape;2357;p70"/>
          <p:cNvSpPr txBox="1"/>
          <p:nvPr/>
        </p:nvSpPr>
        <p:spPr>
          <a:xfrm>
            <a:off x="2863309" y="211917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6" name="Google Shape;2376;p70"/>
          <p:cNvSpPr txBox="1"/>
          <p:nvPr/>
        </p:nvSpPr>
        <p:spPr>
          <a:xfrm>
            <a:off x="283675" y="459768"/>
            <a:ext cx="2669890" cy="108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accent4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Online ügyfélszolgálat</a:t>
            </a:r>
            <a:endParaRPr sz="2800" b="1" dirty="0">
              <a:solidFill>
                <a:schemeClr val="accent4">
                  <a:lumMod val="75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1853874" y="3033041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Panaszkezelés</a:t>
            </a:r>
            <a:endParaRPr sz="2800" b="1" dirty="0">
              <a:solidFill>
                <a:schemeClr val="tx1">
                  <a:lumMod val="60000"/>
                  <a:lumOff val="40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33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2256099" y="4608782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2313417" y="4533487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Elérhető itt: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0191D06E-B56E-46D3-9E75-E3AE69EEB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190" y="1546530"/>
            <a:ext cx="4145461" cy="274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895F1D49-13B4-465B-8E40-86575FBC2CD9}"/>
              </a:ext>
            </a:extLst>
          </p:cNvPr>
          <p:cNvSpPr/>
          <p:nvPr/>
        </p:nvSpPr>
        <p:spPr>
          <a:xfrm>
            <a:off x="3920891" y="4593098"/>
            <a:ext cx="31502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hu-HU" sz="2000" b="1" dirty="0">
                <a:solidFill>
                  <a:schemeClr val="tx2"/>
                </a:solidFill>
                <a:latin typeface="Barlow Condensed" panose="020B0604020202020204" charset="-1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tudastar.uni-pannon.hu</a:t>
            </a:r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hu-HU" sz="2000" dirty="0">
              <a:solidFill>
                <a:schemeClr val="tx2"/>
              </a:solidFill>
              <a:latin typeface="Barlow Condensed" panose="020B0604020202020204" charset="-18"/>
            </a:endParaRPr>
          </a:p>
          <a:p>
            <a:endParaRPr lang="hu-HU" sz="2000" dirty="0">
              <a:solidFill>
                <a:schemeClr val="tx2"/>
              </a:solidFill>
              <a:latin typeface="Barlow Condensed" panose="020B0604020202020204" charset="-18"/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2E12FF02-02ED-4D3D-BCF3-71B46A345B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6053" y="336980"/>
            <a:ext cx="1026730" cy="102673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906831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bg2"/>
                </a:solidFill>
              </a:rPr>
              <a:t>Ügyfélszolgálat 2.</a:t>
            </a:r>
            <a:endParaRPr sz="3600" b="1" dirty="0">
              <a:solidFill>
                <a:schemeClr val="bg2"/>
              </a:solidFill>
            </a:endParaRPr>
          </a:p>
        </p:txBody>
      </p:sp>
      <p:cxnSp>
        <p:nvCxnSpPr>
          <p:cNvPr id="2355" name="Google Shape;2355;p70"/>
          <p:cNvCxnSpPr>
            <a:stCxn id="2356" idx="3"/>
            <a:endCxn id="2357" idx="1"/>
          </p:cNvCxnSpPr>
          <p:nvPr/>
        </p:nvCxnSpPr>
        <p:spPr>
          <a:xfrm>
            <a:off x="1975630" y="2345078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58" name="Google Shape;2358;p70"/>
          <p:cNvCxnSpPr>
            <a:cxnSpLocks/>
            <a:stCxn id="2359" idx="0"/>
          </p:cNvCxnSpPr>
          <p:nvPr/>
        </p:nvCxnSpPr>
        <p:spPr>
          <a:xfrm rot="10800000">
            <a:off x="1614191" y="1661803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0" name="Google Shape;2360;p70"/>
          <p:cNvSpPr/>
          <p:nvPr/>
        </p:nvSpPr>
        <p:spPr>
          <a:xfrm>
            <a:off x="1217909" y="194884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9" name="Google Shape;2359;p70"/>
          <p:cNvSpPr/>
          <p:nvPr/>
        </p:nvSpPr>
        <p:spPr>
          <a:xfrm>
            <a:off x="1319141" y="205000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1" name="Google Shape;2361;p70"/>
          <p:cNvCxnSpPr>
            <a:cxnSpLocks/>
            <a:stCxn id="2362" idx="4"/>
          </p:cNvCxnSpPr>
          <p:nvPr/>
        </p:nvCxnSpPr>
        <p:spPr>
          <a:xfrm>
            <a:off x="3219721" y="2640103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3" name="Google Shape;2363;p70"/>
          <p:cNvSpPr/>
          <p:nvPr/>
        </p:nvSpPr>
        <p:spPr>
          <a:xfrm>
            <a:off x="2823439" y="194884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2" name="Google Shape;2362;p70"/>
          <p:cNvSpPr/>
          <p:nvPr/>
        </p:nvSpPr>
        <p:spPr>
          <a:xfrm>
            <a:off x="2924671" y="205000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6" name="Google Shape;2356;p70"/>
          <p:cNvSpPr txBox="1"/>
          <p:nvPr/>
        </p:nvSpPr>
        <p:spPr>
          <a:xfrm>
            <a:off x="1262530" y="211917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57" name="Google Shape;2357;p70"/>
          <p:cNvSpPr txBox="1"/>
          <p:nvPr/>
        </p:nvSpPr>
        <p:spPr>
          <a:xfrm>
            <a:off x="2863309" y="211917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6" name="Google Shape;2376;p70"/>
          <p:cNvSpPr txBox="1"/>
          <p:nvPr/>
        </p:nvSpPr>
        <p:spPr>
          <a:xfrm>
            <a:off x="283675" y="459768"/>
            <a:ext cx="2669890" cy="108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Online ügyfélszolgálat</a:t>
            </a:r>
            <a:endParaRPr sz="2800" b="1" dirty="0">
              <a:solidFill>
                <a:schemeClr val="tx1">
                  <a:lumMod val="60000"/>
                  <a:lumOff val="40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1853874" y="3033041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accent4">
                    <a:lumMod val="75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Panaszkezelés</a:t>
            </a:r>
            <a:endParaRPr sz="2800" b="1" dirty="0">
              <a:solidFill>
                <a:schemeClr val="accent4">
                  <a:lumMod val="75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33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2256099" y="4608782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2313417" y="4533487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Elérhető itt: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2274583A-492F-4321-A16C-B9471D7F17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774"/>
          <a:stretch/>
        </p:blipFill>
        <p:spPr>
          <a:xfrm>
            <a:off x="4428969" y="2119178"/>
            <a:ext cx="4453353" cy="2061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25671AA2-5E99-430F-B2EE-41B835D73C56}"/>
              </a:ext>
            </a:extLst>
          </p:cNvPr>
          <p:cNvSpPr/>
          <p:nvPr/>
        </p:nvSpPr>
        <p:spPr>
          <a:xfrm>
            <a:off x="3863573" y="4625751"/>
            <a:ext cx="41264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https://start.uni-pannon.hu/</a:t>
            </a:r>
            <a:r>
              <a:rPr lang="hu-HU" sz="2000" b="1" dirty="0">
                <a:solidFill>
                  <a:schemeClr val="tx2"/>
                </a:solidFill>
                <a:latin typeface="Barlow Condensed" panose="020B0604020202020204" charset="-18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panasz-kezeles</a:t>
            </a:r>
            <a:endParaRPr lang="hu-HU" sz="2000" b="1" dirty="0">
              <a:solidFill>
                <a:schemeClr val="tx2"/>
              </a:solidFill>
              <a:latin typeface="Barlow Condensed" panose="020B0604020202020204" charset="-18"/>
            </a:endParaRPr>
          </a:p>
          <a:p>
            <a:endParaRPr lang="hu-HU" sz="2000" dirty="0">
              <a:solidFill>
                <a:schemeClr val="tx2"/>
              </a:solidFill>
              <a:latin typeface="Barlow Condensed" panose="020B0604020202020204" charset="-18"/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98913A1D-5D82-4466-9E96-F960B6444F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394" y="2911778"/>
            <a:ext cx="1145815" cy="1145815"/>
          </a:xfrm>
          <a:prstGeom prst="rect">
            <a:avLst/>
          </a:prstGeom>
          <a:effectLst>
            <a:outerShdw blurRad="292100" dist="139700" dir="2700000" algn="t" rotWithShape="0">
              <a:prstClr val="black">
                <a:alpha val="6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5558336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3" name="Google Shape;2383;p70"/>
          <p:cNvCxnSpPr>
            <a:stCxn id="2370" idx="3"/>
            <a:endCxn id="2371" idx="1"/>
          </p:cNvCxnSpPr>
          <p:nvPr/>
        </p:nvCxnSpPr>
        <p:spPr>
          <a:xfrm>
            <a:off x="5714158" y="2420028"/>
            <a:ext cx="8880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82" name="Google Shape;2382;p70"/>
          <p:cNvCxnSpPr>
            <a:stCxn id="2357" idx="3"/>
            <a:endCxn id="2370" idx="1"/>
          </p:cNvCxnSpPr>
          <p:nvPr/>
        </p:nvCxnSpPr>
        <p:spPr>
          <a:xfrm>
            <a:off x="4108554" y="2420028"/>
            <a:ext cx="8925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37851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accent6">
                    <a:lumMod val="75000"/>
                  </a:schemeClr>
                </a:solidFill>
              </a:rPr>
              <a:t>Tanácsadás</a:t>
            </a:r>
            <a:endParaRPr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355" name="Google Shape;2355;p70"/>
          <p:cNvCxnSpPr>
            <a:stCxn id="2356" idx="3"/>
            <a:endCxn id="2357" idx="1"/>
          </p:cNvCxnSpPr>
          <p:nvPr/>
        </p:nvCxnSpPr>
        <p:spPr>
          <a:xfrm>
            <a:off x="2507775" y="2420028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58" name="Google Shape;2358;p70"/>
          <p:cNvCxnSpPr>
            <a:stCxn id="2359" idx="0"/>
          </p:cNvCxnSpPr>
          <p:nvPr/>
        </p:nvCxnSpPr>
        <p:spPr>
          <a:xfrm rot="10800000">
            <a:off x="2146336" y="1736753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0" name="Google Shape;2360;p70"/>
          <p:cNvSpPr/>
          <p:nvPr/>
        </p:nvSpPr>
        <p:spPr>
          <a:xfrm>
            <a:off x="1750054" y="202379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9" name="Google Shape;2359;p70"/>
          <p:cNvSpPr/>
          <p:nvPr/>
        </p:nvSpPr>
        <p:spPr>
          <a:xfrm>
            <a:off x="1851286" y="212495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1" name="Google Shape;2361;p70"/>
          <p:cNvCxnSpPr>
            <a:stCxn id="2362" idx="4"/>
          </p:cNvCxnSpPr>
          <p:nvPr/>
        </p:nvCxnSpPr>
        <p:spPr>
          <a:xfrm>
            <a:off x="3751866" y="2715053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3" name="Google Shape;2363;p70"/>
          <p:cNvSpPr/>
          <p:nvPr/>
        </p:nvSpPr>
        <p:spPr>
          <a:xfrm>
            <a:off x="3355584" y="202379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2" name="Google Shape;2362;p70"/>
          <p:cNvSpPr/>
          <p:nvPr/>
        </p:nvSpPr>
        <p:spPr>
          <a:xfrm>
            <a:off x="3456816" y="212495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4" name="Google Shape;2364;p70"/>
          <p:cNvCxnSpPr>
            <a:stCxn id="2365" idx="0"/>
          </p:cNvCxnSpPr>
          <p:nvPr/>
        </p:nvCxnSpPr>
        <p:spPr>
          <a:xfrm rot="10800000">
            <a:off x="5357397" y="1736753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6" name="Google Shape;2366;p70"/>
          <p:cNvSpPr/>
          <p:nvPr/>
        </p:nvSpPr>
        <p:spPr>
          <a:xfrm>
            <a:off x="4961115" y="202379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5" name="Google Shape;2365;p70"/>
          <p:cNvSpPr/>
          <p:nvPr/>
        </p:nvSpPr>
        <p:spPr>
          <a:xfrm>
            <a:off x="5062347" y="212495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7" name="Google Shape;2367;p70"/>
          <p:cNvCxnSpPr>
            <a:stCxn id="2368" idx="4"/>
          </p:cNvCxnSpPr>
          <p:nvPr/>
        </p:nvCxnSpPr>
        <p:spPr>
          <a:xfrm>
            <a:off x="6962928" y="2715053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9" name="Google Shape;2369;p70"/>
          <p:cNvSpPr/>
          <p:nvPr/>
        </p:nvSpPr>
        <p:spPr>
          <a:xfrm>
            <a:off x="6566645" y="2023795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8" name="Google Shape;2368;p70"/>
          <p:cNvSpPr/>
          <p:nvPr/>
        </p:nvSpPr>
        <p:spPr>
          <a:xfrm>
            <a:off x="6667878" y="2124953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6" name="Google Shape;2356;p70"/>
          <p:cNvSpPr txBox="1"/>
          <p:nvPr/>
        </p:nvSpPr>
        <p:spPr>
          <a:xfrm>
            <a:off x="1794675" y="219412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57" name="Google Shape;2357;p70"/>
          <p:cNvSpPr txBox="1"/>
          <p:nvPr/>
        </p:nvSpPr>
        <p:spPr>
          <a:xfrm>
            <a:off x="3395454" y="219412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0" name="Google Shape;2370;p70"/>
          <p:cNvSpPr txBox="1"/>
          <p:nvPr/>
        </p:nvSpPr>
        <p:spPr>
          <a:xfrm>
            <a:off x="5001058" y="219412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03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1" name="Google Shape;2371;p70"/>
          <p:cNvSpPr txBox="1"/>
          <p:nvPr/>
        </p:nvSpPr>
        <p:spPr>
          <a:xfrm>
            <a:off x="6602125" y="2194128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04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3" name="Google Shape;2373;p70"/>
          <p:cNvSpPr txBox="1"/>
          <p:nvPr/>
        </p:nvSpPr>
        <p:spPr>
          <a:xfrm>
            <a:off x="4423356" y="184295"/>
            <a:ext cx="1867817" cy="921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hu-HU" sz="2800" b="1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CV tanácsadás</a:t>
            </a:r>
          </a:p>
        </p:txBody>
      </p:sp>
      <p:sp>
        <p:nvSpPr>
          <p:cNvPr id="2376" name="Google Shape;2376;p70"/>
          <p:cNvSpPr txBox="1"/>
          <p:nvPr/>
        </p:nvSpPr>
        <p:spPr>
          <a:xfrm>
            <a:off x="831981" y="176466"/>
            <a:ext cx="2669890" cy="929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Hatékony tanulás támogatása</a:t>
            </a:r>
            <a:endParaRPr sz="2800" b="1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2386019" y="3107991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Karriertanácsadás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solidFill>
                  <a:schemeClr val="dk1"/>
                </a:solidFill>
                <a:latin typeface="Arvo"/>
                <a:sym typeface="Barlow Condensed SemiBold"/>
              </a:rPr>
              <a:t>pályaválasztás és pályamódosítás</a:t>
            </a:r>
            <a:endParaRPr dirty="0">
              <a:solidFill>
                <a:schemeClr val="dk1"/>
              </a:solidFill>
              <a:latin typeface="Arvo"/>
              <a:sym typeface="Barlow Condensed SemiBold"/>
            </a:endParaRPr>
          </a:p>
        </p:txBody>
      </p:sp>
      <p:sp>
        <p:nvSpPr>
          <p:cNvPr id="2381" name="Google Shape;2381;p70"/>
          <p:cNvSpPr txBox="1"/>
          <p:nvPr/>
        </p:nvSpPr>
        <p:spPr>
          <a:xfrm>
            <a:off x="5834997" y="3143931"/>
            <a:ext cx="2247356" cy="64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b="1" dirty="0" err="1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Coaching</a:t>
            </a:r>
            <a:endParaRPr sz="2800" b="1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33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3183688" y="4538413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3193676" y="4460674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Bejelentkezés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3" name="Google Shape;3063;p86">
            <a:extLst>
              <a:ext uri="{FF2B5EF4-FFF2-40B4-BE49-F238E27FC236}">
                <a16:creationId xmlns:a16="http://schemas.microsoft.com/office/drawing/2014/main" id="{1EB7269C-75B4-4451-B085-9440743BCFD1}"/>
              </a:ext>
            </a:extLst>
          </p:cNvPr>
          <p:cNvSpPr txBox="1"/>
          <p:nvPr/>
        </p:nvSpPr>
        <p:spPr>
          <a:xfrm>
            <a:off x="4791162" y="4474092"/>
            <a:ext cx="3789899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u="sng" dirty="0">
                <a:solidFill>
                  <a:schemeClr val="tx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karriertanacsadas@uni-pannon.hu</a:t>
            </a:r>
            <a:endParaRPr lang="hu-HU" sz="2000" u="sng" dirty="0">
              <a:solidFill>
                <a:schemeClr val="tx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u="sng" dirty="0">
              <a:solidFill>
                <a:schemeClr val="tx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554C8A62-9F52-4B87-B0F3-16B1AC4C585E}"/>
              </a:ext>
            </a:extLst>
          </p:cNvPr>
          <p:cNvSpPr/>
          <p:nvPr/>
        </p:nvSpPr>
        <p:spPr>
          <a:xfrm>
            <a:off x="-119074" y="110745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hu-HU" dirty="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tanulásszervezési módszerek alkalmazása, önmotiválás, időgazdálkodás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7602C854-C09B-438D-A925-BD979BCE2324}"/>
              </a:ext>
            </a:extLst>
          </p:cNvPr>
          <p:cNvSpPr/>
          <p:nvPr/>
        </p:nvSpPr>
        <p:spPr>
          <a:xfrm>
            <a:off x="5222632" y="3655551"/>
            <a:ext cx="3755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dirty="0">
                <a:solidFill>
                  <a:schemeClr val="dk1"/>
                </a:solidFill>
                <a:latin typeface="Arvo"/>
                <a:ea typeface="Arvo"/>
                <a:cs typeface="Arvo"/>
              </a:rPr>
              <a:t>hatékony életvezetés, magánéleti elakadások, készségek fejlesztése</a:t>
            </a:r>
            <a:endParaRPr lang="hu-HU" dirty="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FECC2274-B19D-4AFA-AC84-049B56727781}"/>
              </a:ext>
            </a:extLst>
          </p:cNvPr>
          <p:cNvSpPr/>
          <p:nvPr/>
        </p:nvSpPr>
        <p:spPr>
          <a:xfrm>
            <a:off x="4046916" y="1112636"/>
            <a:ext cx="3139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dirty="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önéletrajz átnézése, véleményezése, korrekciója</a:t>
            </a:r>
          </a:p>
        </p:txBody>
      </p:sp>
    </p:spTree>
    <p:extLst>
      <p:ext uri="{BB962C8B-B14F-4D97-AF65-F5344CB8AC3E}">
        <p14:creationId xmlns:p14="http://schemas.microsoft.com/office/powerpoint/2010/main" val="3513025050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Shape 2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9" name="Google Shape;2389;p71"/>
          <p:cNvSpPr txBox="1">
            <a:spLocks noGrp="1"/>
          </p:cNvSpPr>
          <p:nvPr>
            <p:ph type="ctrTitle"/>
          </p:nvPr>
        </p:nvSpPr>
        <p:spPr>
          <a:xfrm flipH="1">
            <a:off x="770700" y="468450"/>
            <a:ext cx="3801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4000" b="1" dirty="0"/>
              <a:t>Tréningek</a:t>
            </a:r>
            <a:endParaRPr sz="4000" b="1" dirty="0"/>
          </a:p>
        </p:txBody>
      </p:sp>
      <p:cxnSp>
        <p:nvCxnSpPr>
          <p:cNvPr id="2390" name="Google Shape;2390;p71"/>
          <p:cNvCxnSpPr>
            <a:cxnSpLocks/>
          </p:cNvCxnSpPr>
          <p:nvPr/>
        </p:nvCxnSpPr>
        <p:spPr>
          <a:xfrm>
            <a:off x="3867858" y="905550"/>
            <a:ext cx="0" cy="33216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grpSp>
        <p:nvGrpSpPr>
          <p:cNvPr id="2391" name="Google Shape;2391;p71"/>
          <p:cNvGrpSpPr/>
          <p:nvPr/>
        </p:nvGrpSpPr>
        <p:grpSpPr>
          <a:xfrm>
            <a:off x="3467036" y="539495"/>
            <a:ext cx="1070498" cy="792400"/>
            <a:chOff x="4139277" y="-248855"/>
            <a:chExt cx="1079415" cy="792400"/>
          </a:xfrm>
        </p:grpSpPr>
        <p:grpSp>
          <p:nvGrpSpPr>
            <p:cNvPr id="2392" name="Google Shape;2392;p71"/>
            <p:cNvGrpSpPr/>
            <p:nvPr/>
          </p:nvGrpSpPr>
          <p:grpSpPr>
            <a:xfrm rot="5400000">
              <a:off x="4282784" y="-392363"/>
              <a:ext cx="792400" cy="1079415"/>
              <a:chOff x="2218050" y="2014360"/>
              <a:chExt cx="665100" cy="905929"/>
            </a:xfrm>
          </p:grpSpPr>
          <p:cxnSp>
            <p:nvCxnSpPr>
              <p:cNvPr id="2393" name="Google Shape;2393;p71"/>
              <p:cNvCxnSpPr>
                <a:stCxn id="2394" idx="0"/>
              </p:cNvCxnSpPr>
              <p:nvPr/>
            </p:nvCxnSpPr>
            <p:spPr>
              <a:xfrm rot="-5400000">
                <a:off x="2387769" y="2177260"/>
                <a:ext cx="3258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2395" name="Google Shape;2395;p71"/>
              <p:cNvSpPr/>
              <p:nvPr/>
            </p:nvSpPr>
            <p:spPr>
              <a:xfrm>
                <a:off x="2218050" y="2255189"/>
                <a:ext cx="665100" cy="6651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" name="Google Shape;2394;p71"/>
              <p:cNvSpPr/>
              <p:nvPr/>
            </p:nvSpPr>
            <p:spPr>
              <a:xfrm>
                <a:off x="2303019" y="2340160"/>
                <a:ext cx="495300" cy="4953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96" name="Google Shape;2396;p71"/>
            <p:cNvSpPr txBox="1"/>
            <p:nvPr/>
          </p:nvSpPr>
          <p:spPr>
            <a:xfrm>
              <a:off x="4178964" y="-73584"/>
              <a:ext cx="713100" cy="45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rPr>
                <a:t>01</a:t>
              </a:r>
              <a:endParaRPr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endParaRPr>
            </a:p>
          </p:txBody>
        </p:sp>
      </p:grpSp>
      <p:cxnSp>
        <p:nvCxnSpPr>
          <p:cNvPr id="2397" name="Google Shape;2397;p71"/>
          <p:cNvCxnSpPr>
            <a:cxnSpLocks/>
          </p:cNvCxnSpPr>
          <p:nvPr/>
        </p:nvCxnSpPr>
        <p:spPr>
          <a:xfrm flipH="1">
            <a:off x="3228600" y="2027843"/>
            <a:ext cx="289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98" name="Google Shape;2398;p71"/>
          <p:cNvSpPr/>
          <p:nvPr/>
        </p:nvSpPr>
        <p:spPr>
          <a:xfrm rot="-5400000">
            <a:off x="3480598" y="1634949"/>
            <a:ext cx="792300" cy="786052"/>
          </a:xfrm>
          <a:prstGeom prst="ellipse">
            <a:avLst/>
          </a:pr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9" name="Google Shape;2399;p71"/>
          <p:cNvSpPr/>
          <p:nvPr/>
        </p:nvSpPr>
        <p:spPr>
          <a:xfrm rot="-5400000">
            <a:off x="3580837" y="1735230"/>
            <a:ext cx="590100" cy="5852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0" name="Google Shape;2400;p71"/>
          <p:cNvSpPr txBox="1"/>
          <p:nvPr/>
        </p:nvSpPr>
        <p:spPr>
          <a:xfrm>
            <a:off x="3522825" y="1801806"/>
            <a:ext cx="707209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 dirty="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grpSp>
        <p:nvGrpSpPr>
          <p:cNvPr id="2401" name="Google Shape;2401;p71"/>
          <p:cNvGrpSpPr/>
          <p:nvPr/>
        </p:nvGrpSpPr>
        <p:grpSpPr>
          <a:xfrm>
            <a:off x="3467037" y="2723956"/>
            <a:ext cx="1070498" cy="792400"/>
            <a:chOff x="4139277" y="2962206"/>
            <a:chExt cx="1079415" cy="792400"/>
          </a:xfrm>
        </p:grpSpPr>
        <p:grpSp>
          <p:nvGrpSpPr>
            <p:cNvPr id="2402" name="Google Shape;2402;p71"/>
            <p:cNvGrpSpPr/>
            <p:nvPr/>
          </p:nvGrpSpPr>
          <p:grpSpPr>
            <a:xfrm rot="5400000">
              <a:off x="4282785" y="2818698"/>
              <a:ext cx="792400" cy="1079415"/>
              <a:chOff x="4913250" y="2014360"/>
              <a:chExt cx="665100" cy="905929"/>
            </a:xfrm>
          </p:grpSpPr>
          <p:cxnSp>
            <p:nvCxnSpPr>
              <p:cNvPr id="2403" name="Google Shape;2403;p71"/>
              <p:cNvCxnSpPr>
                <a:stCxn id="2404" idx="0"/>
              </p:cNvCxnSpPr>
              <p:nvPr/>
            </p:nvCxnSpPr>
            <p:spPr>
              <a:xfrm rot="-5400000">
                <a:off x="5082969" y="2177260"/>
                <a:ext cx="3258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2405" name="Google Shape;2405;p71"/>
              <p:cNvSpPr/>
              <p:nvPr/>
            </p:nvSpPr>
            <p:spPr>
              <a:xfrm>
                <a:off x="4913250" y="2255189"/>
                <a:ext cx="665100" cy="6651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4" name="Google Shape;2404;p71"/>
              <p:cNvSpPr/>
              <p:nvPr/>
            </p:nvSpPr>
            <p:spPr>
              <a:xfrm>
                <a:off x="4998219" y="2340160"/>
                <a:ext cx="495300" cy="4953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06" name="Google Shape;2406;p71"/>
            <p:cNvSpPr txBox="1"/>
            <p:nvPr/>
          </p:nvSpPr>
          <p:spPr>
            <a:xfrm>
              <a:off x="4178889" y="3132799"/>
              <a:ext cx="713100" cy="45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rPr>
                <a:t>03</a:t>
              </a:r>
              <a:endParaRPr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endParaRPr>
            </a:p>
          </p:txBody>
        </p:sp>
      </p:grpSp>
      <p:grpSp>
        <p:nvGrpSpPr>
          <p:cNvPr id="2407" name="Google Shape;2407;p71"/>
          <p:cNvGrpSpPr/>
          <p:nvPr/>
        </p:nvGrpSpPr>
        <p:grpSpPr>
          <a:xfrm rot="10800000">
            <a:off x="3232390" y="2027835"/>
            <a:ext cx="1032497" cy="2580746"/>
            <a:chOff x="4139266" y="4567741"/>
            <a:chExt cx="1041102" cy="2580746"/>
          </a:xfrm>
        </p:grpSpPr>
        <p:grpSp>
          <p:nvGrpSpPr>
            <p:cNvPr id="2408" name="Google Shape;2408;p71"/>
            <p:cNvGrpSpPr/>
            <p:nvPr/>
          </p:nvGrpSpPr>
          <p:grpSpPr>
            <a:xfrm rot="5400000">
              <a:off x="3369444" y="5337563"/>
              <a:ext cx="2580746" cy="1041102"/>
              <a:chOff x="6260850" y="2046517"/>
              <a:chExt cx="2166146" cy="873772"/>
            </a:xfrm>
          </p:grpSpPr>
          <p:cxnSp>
            <p:nvCxnSpPr>
              <p:cNvPr id="46" name="Google Shape;2409;p71">
                <a:extLst>
                  <a:ext uri="{FF2B5EF4-FFF2-40B4-BE49-F238E27FC236}">
                    <a16:creationId xmlns:a16="http://schemas.microsoft.com/office/drawing/2014/main" id="{B2459DC7-188D-4A63-81E1-C7872C197D86}"/>
                  </a:ext>
                </a:extLst>
              </p:cNvPr>
              <p:cNvCxnSpPr>
                <a:cxnSpLocks/>
                <a:stCxn id="2398" idx="0"/>
              </p:cNvCxnSpPr>
              <p:nvPr/>
            </p:nvCxnSpPr>
            <p:spPr>
              <a:xfrm rot="5400000" flipH="1" flipV="1">
                <a:off x="8320593" y="2160888"/>
                <a:ext cx="212696" cy="11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cxnSp>
            <p:nvCxnSpPr>
              <p:cNvPr id="2409" name="Google Shape;2409;p71"/>
              <p:cNvCxnSpPr/>
              <p:nvPr/>
            </p:nvCxnSpPr>
            <p:spPr>
              <a:xfrm rot="-5400000">
                <a:off x="6446619" y="2193367"/>
                <a:ext cx="2937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2410" name="Google Shape;2410;p71"/>
              <p:cNvSpPr/>
              <p:nvPr/>
            </p:nvSpPr>
            <p:spPr>
              <a:xfrm>
                <a:off x="6260850" y="2255189"/>
                <a:ext cx="665100" cy="6651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" name="Google Shape;2411;p71"/>
              <p:cNvSpPr/>
              <p:nvPr/>
            </p:nvSpPr>
            <p:spPr>
              <a:xfrm>
                <a:off x="6345819" y="2340160"/>
                <a:ext cx="495300" cy="4953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12" name="Google Shape;2412;p71"/>
            <p:cNvSpPr txBox="1"/>
            <p:nvPr/>
          </p:nvSpPr>
          <p:spPr>
            <a:xfrm rot="10800000">
              <a:off x="4178864" y="4733866"/>
              <a:ext cx="713100" cy="45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rPr>
                <a:t>04</a:t>
              </a:r>
              <a:endParaRPr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endParaRPr>
            </a:p>
          </p:txBody>
        </p:sp>
      </p:grpSp>
      <p:sp>
        <p:nvSpPr>
          <p:cNvPr id="2414" name="Google Shape;2414;p71"/>
          <p:cNvSpPr txBox="1"/>
          <p:nvPr/>
        </p:nvSpPr>
        <p:spPr>
          <a:xfrm>
            <a:off x="4674795" y="359516"/>
            <a:ext cx="2990447" cy="928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Állásinterjú felkészítő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Önéletrajz készítés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 err="1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LinkedIn</a:t>
            </a:r>
            <a:endParaRPr sz="28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416" name="Google Shape;2416;p71"/>
          <p:cNvSpPr txBox="1"/>
          <p:nvPr/>
        </p:nvSpPr>
        <p:spPr>
          <a:xfrm>
            <a:off x="7148" y="1265775"/>
            <a:ext cx="3138894" cy="577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Kommunikáció</a:t>
            </a:r>
            <a:endParaRPr lang="hu-HU" sz="28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Konfliktuskezelés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Időgazdálkodás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Együttműködés</a:t>
            </a:r>
            <a:endParaRPr sz="28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418" name="Google Shape;2418;p71"/>
          <p:cNvSpPr txBox="1"/>
          <p:nvPr/>
        </p:nvSpPr>
        <p:spPr>
          <a:xfrm>
            <a:off x="4673189" y="2386344"/>
            <a:ext cx="3213507" cy="1230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Üzleti angol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Üzleti etikett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Prezentációs technikák</a:t>
            </a:r>
            <a:endParaRPr sz="2800" dirty="0">
              <a:solidFill>
                <a:schemeClr val="dk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420" name="Google Shape;2420;p71"/>
          <p:cNvSpPr txBox="1"/>
          <p:nvPr/>
        </p:nvSpPr>
        <p:spPr>
          <a:xfrm>
            <a:off x="7149" y="3418681"/>
            <a:ext cx="3138893" cy="3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Önismereti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Lelki egészség megőrző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800" dirty="0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Vizsgaszorongás oldó</a:t>
            </a:r>
          </a:p>
        </p:txBody>
      </p:sp>
      <p:sp>
        <p:nvSpPr>
          <p:cNvPr id="2421" name="Google Shape;2421;p71"/>
          <p:cNvSpPr txBox="1">
            <a:spLocks noGrp="1"/>
          </p:cNvSpPr>
          <p:nvPr>
            <p:ph type="sldNum" idx="12"/>
          </p:nvPr>
        </p:nvSpPr>
        <p:spPr>
          <a:xfrm>
            <a:off x="8576957" y="485742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  <p:sp>
        <p:nvSpPr>
          <p:cNvPr id="32" name="Google Shape;2229;p66">
            <a:extLst>
              <a:ext uri="{FF2B5EF4-FFF2-40B4-BE49-F238E27FC236}">
                <a16:creationId xmlns:a16="http://schemas.microsoft.com/office/drawing/2014/main" id="{8AA20792-66AA-4B70-9A05-1FE441097924}"/>
              </a:ext>
            </a:extLst>
          </p:cNvPr>
          <p:cNvSpPr txBox="1">
            <a:spLocks/>
          </p:cNvSpPr>
          <p:nvPr/>
        </p:nvSpPr>
        <p:spPr>
          <a:xfrm>
            <a:off x="4031107" y="4471905"/>
            <a:ext cx="3448400" cy="671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18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 algn="ctr"/>
            <a:r>
              <a:rPr lang="hu-HU" sz="1600" b="1" dirty="0">
                <a:solidFill>
                  <a:schemeClr val="tx2">
                    <a:lumMod val="75000"/>
                  </a:schemeClr>
                </a:solidFill>
              </a:rPr>
              <a:t>https://karrierkozpont.uni-pannon.hu/programok/kozelgo-esemenyek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8"/>
          <a:stretch/>
        </p:blipFill>
        <p:spPr>
          <a:xfrm>
            <a:off x="596109" y="277318"/>
            <a:ext cx="7718656" cy="3616892"/>
          </a:xfrm>
          <a:prstGeom prst="rect">
            <a:avLst/>
          </a:prstGeom>
        </p:spPr>
      </p:pic>
      <p:sp>
        <p:nvSpPr>
          <p:cNvPr id="5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2515010" y="4585213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rgbClr val="1DCDC3"/>
          </a:solidFill>
          <a:ln>
            <a:solidFill>
              <a:srgbClr val="1DCDC3"/>
            </a:solidFill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2515009" y="4520890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Részletek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481" y="3772179"/>
            <a:ext cx="1145881" cy="1145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Google Shape;2229;p66">
            <a:extLst>
              <a:ext uri="{FF2B5EF4-FFF2-40B4-BE49-F238E27FC236}">
                <a16:creationId xmlns:a16="http://schemas.microsoft.com/office/drawing/2014/main" id="{6FB9DDAA-4A5C-4715-8BF3-D2103534ED67}"/>
              </a:ext>
            </a:extLst>
          </p:cNvPr>
          <p:cNvSpPr txBox="1">
            <a:spLocks/>
          </p:cNvSpPr>
          <p:nvPr/>
        </p:nvSpPr>
        <p:spPr>
          <a:xfrm>
            <a:off x="4122484" y="4369473"/>
            <a:ext cx="3275950" cy="671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 Condensed SemiBold"/>
              <a:buNone/>
              <a:defRPr sz="1800" b="0" i="0" u="none" strike="noStrike" cap="none">
                <a:solidFill>
                  <a:schemeClr val="dk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vo"/>
              <a:buNone/>
              <a:defRPr sz="1400" b="0" i="0" u="none" strike="noStrike" cap="none">
                <a:solidFill>
                  <a:schemeClr val="dk2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 algn="ctr"/>
            <a:r>
              <a:rPr lang="hu-HU" sz="1600" dirty="0">
                <a:solidFill>
                  <a:srgbClr val="018790"/>
                </a:solidFill>
              </a:rPr>
              <a:t>https://karrierkozpont.uni-pannon.hu/programok/kozelgo-esemenyek</a:t>
            </a:r>
          </a:p>
        </p:txBody>
      </p:sp>
    </p:spTree>
    <p:extLst>
      <p:ext uri="{BB962C8B-B14F-4D97-AF65-F5344CB8AC3E}">
        <p14:creationId xmlns:p14="http://schemas.microsoft.com/office/powerpoint/2010/main" val="17652376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70"/>
          <p:cNvSpPr txBox="1">
            <a:spLocks noGrp="1"/>
          </p:cNvSpPr>
          <p:nvPr>
            <p:ph type="ctrTitle"/>
          </p:nvPr>
        </p:nvSpPr>
        <p:spPr>
          <a:xfrm>
            <a:off x="4572001" y="468450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600" b="1" dirty="0">
                <a:solidFill>
                  <a:schemeClr val="bg2"/>
                </a:solidFill>
              </a:rPr>
              <a:t>Állásajánlatok 1.</a:t>
            </a:r>
            <a:endParaRPr sz="3600" b="1" dirty="0">
              <a:solidFill>
                <a:schemeClr val="bg2"/>
              </a:solidFill>
            </a:endParaRPr>
          </a:p>
        </p:txBody>
      </p:sp>
      <p:cxnSp>
        <p:nvCxnSpPr>
          <p:cNvPr id="2355" name="Google Shape;2355;p70"/>
          <p:cNvCxnSpPr>
            <a:stCxn id="2356" idx="3"/>
            <a:endCxn id="2357" idx="1"/>
          </p:cNvCxnSpPr>
          <p:nvPr/>
        </p:nvCxnSpPr>
        <p:spPr>
          <a:xfrm>
            <a:off x="1750780" y="1767963"/>
            <a:ext cx="887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2358" name="Google Shape;2358;p70"/>
          <p:cNvCxnSpPr>
            <a:cxnSpLocks/>
            <a:stCxn id="2359" idx="0"/>
          </p:cNvCxnSpPr>
          <p:nvPr/>
        </p:nvCxnSpPr>
        <p:spPr>
          <a:xfrm rot="10800000">
            <a:off x="1389341" y="1084688"/>
            <a:ext cx="0" cy="388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0" name="Google Shape;2360;p70"/>
          <p:cNvSpPr/>
          <p:nvPr/>
        </p:nvSpPr>
        <p:spPr>
          <a:xfrm>
            <a:off x="993059" y="1371730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9" name="Google Shape;2359;p70"/>
          <p:cNvSpPr/>
          <p:nvPr/>
        </p:nvSpPr>
        <p:spPr>
          <a:xfrm>
            <a:off x="1094291" y="1472888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61" name="Google Shape;2361;p70"/>
          <p:cNvCxnSpPr>
            <a:cxnSpLocks/>
            <a:stCxn id="2362" idx="4"/>
          </p:cNvCxnSpPr>
          <p:nvPr/>
        </p:nvCxnSpPr>
        <p:spPr>
          <a:xfrm>
            <a:off x="2994871" y="2062988"/>
            <a:ext cx="0" cy="3498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2363" name="Google Shape;2363;p70"/>
          <p:cNvSpPr/>
          <p:nvPr/>
        </p:nvSpPr>
        <p:spPr>
          <a:xfrm>
            <a:off x="2598589" y="1371730"/>
            <a:ext cx="792300" cy="792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2" name="Google Shape;2362;p70"/>
          <p:cNvSpPr/>
          <p:nvPr/>
        </p:nvSpPr>
        <p:spPr>
          <a:xfrm>
            <a:off x="2699821" y="1472888"/>
            <a:ext cx="590100" cy="5901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C2E3A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6" name="Google Shape;2356;p70"/>
          <p:cNvSpPr txBox="1"/>
          <p:nvPr/>
        </p:nvSpPr>
        <p:spPr>
          <a:xfrm>
            <a:off x="1037680" y="1542063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57" name="Google Shape;2357;p70"/>
          <p:cNvSpPr txBox="1"/>
          <p:nvPr/>
        </p:nvSpPr>
        <p:spPr>
          <a:xfrm>
            <a:off x="2638459" y="1542063"/>
            <a:ext cx="7131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2400">
              <a:solidFill>
                <a:srgbClr val="FFFFFF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6" name="Google Shape;2376;p70"/>
          <p:cNvSpPr txBox="1"/>
          <p:nvPr/>
        </p:nvSpPr>
        <p:spPr>
          <a:xfrm>
            <a:off x="178744" y="316952"/>
            <a:ext cx="2669890" cy="108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accent4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Állásportál</a:t>
            </a:r>
            <a:endParaRPr sz="3200" b="1" dirty="0">
              <a:solidFill>
                <a:schemeClr val="accent4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78" name="Google Shape;2378;p70"/>
          <p:cNvSpPr txBox="1"/>
          <p:nvPr/>
        </p:nvSpPr>
        <p:spPr>
          <a:xfrm>
            <a:off x="1629024" y="2455926"/>
            <a:ext cx="2611446" cy="59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Állásbörze</a:t>
            </a:r>
            <a:endParaRPr sz="3200" b="1" dirty="0">
              <a:solidFill>
                <a:schemeClr val="tx1">
                  <a:lumMod val="60000"/>
                  <a:lumOff val="40000"/>
                </a:schemeClr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384" name="Google Shape;2384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3" name="Google Shape;3046;p86">
            <a:extLst>
              <a:ext uri="{FF2B5EF4-FFF2-40B4-BE49-F238E27FC236}">
                <a16:creationId xmlns:a16="http://schemas.microsoft.com/office/drawing/2014/main" id="{4D0B692C-CD51-498A-BD60-2071263FD110}"/>
              </a:ext>
            </a:extLst>
          </p:cNvPr>
          <p:cNvSpPr/>
          <p:nvPr/>
        </p:nvSpPr>
        <p:spPr>
          <a:xfrm>
            <a:off x="2256099" y="4608782"/>
            <a:ext cx="1607474" cy="393600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063;p86">
            <a:extLst>
              <a:ext uri="{FF2B5EF4-FFF2-40B4-BE49-F238E27FC236}">
                <a16:creationId xmlns:a16="http://schemas.microsoft.com/office/drawing/2014/main" id="{8A54F586-3F06-4507-AAE3-B85EB1909440}"/>
              </a:ext>
            </a:extLst>
          </p:cNvPr>
          <p:cNvSpPr txBox="1"/>
          <p:nvPr/>
        </p:nvSpPr>
        <p:spPr>
          <a:xfrm>
            <a:off x="2313417" y="4533487"/>
            <a:ext cx="1378325" cy="45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>
                <a:solidFill>
                  <a:schemeClr val="bg2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Elérhető itt:</a:t>
            </a:r>
            <a:endParaRPr sz="2000" dirty="0">
              <a:solidFill>
                <a:schemeClr val="bg2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25671AA2-5E99-430F-B2EE-41B835D73C56}"/>
              </a:ext>
            </a:extLst>
          </p:cNvPr>
          <p:cNvSpPr/>
          <p:nvPr/>
        </p:nvSpPr>
        <p:spPr>
          <a:xfrm>
            <a:off x="3863573" y="4610761"/>
            <a:ext cx="4204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</a:rPr>
              <a:t>https://</a:t>
            </a:r>
            <a:r>
              <a:rPr lang="hu-HU" sz="2000" b="1" dirty="0">
                <a:solidFill>
                  <a:schemeClr val="tx2"/>
                </a:solidFill>
                <a:latin typeface="Barlow Condensed" panose="020B0604020202020204" charset="-18"/>
              </a:rPr>
              <a:t>karrier.uni-pannon.hu</a:t>
            </a:r>
            <a:r>
              <a:rPr lang="hu-HU" sz="2000" dirty="0">
                <a:solidFill>
                  <a:schemeClr val="tx2"/>
                </a:solidFill>
                <a:latin typeface="Barlow Condensed" panose="020B0604020202020204" charset="-18"/>
              </a:rPr>
              <a:t>/allasajanlatok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9B900EA4-2A20-4C9E-B49D-14B410892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899" y="1969733"/>
            <a:ext cx="4866236" cy="2105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0835066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My Creative CV XL by Slidesgo">
  <a:themeElements>
    <a:clrScheme name="Simple Light">
      <a:dk1>
        <a:srgbClr val="434343"/>
      </a:dk1>
      <a:lt1>
        <a:srgbClr val="E9E6E1"/>
      </a:lt1>
      <a:dk2>
        <a:srgbClr val="0C2E3A"/>
      </a:dk2>
      <a:lt2>
        <a:srgbClr val="018790"/>
      </a:lt2>
      <a:accent1>
        <a:srgbClr val="FFD497"/>
      </a:accent1>
      <a:accent2>
        <a:srgbClr val="1DCDC3"/>
      </a:accent2>
      <a:accent3>
        <a:srgbClr val="78001B"/>
      </a:accent3>
      <a:accent4>
        <a:srgbClr val="F5340B"/>
      </a:accent4>
      <a:accent5>
        <a:srgbClr val="FF823B"/>
      </a:accent5>
      <a:accent6>
        <a:srgbClr val="FFA73B"/>
      </a:accent6>
      <a:hlink>
        <a:srgbClr val="1DCDC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1699</TotalTime>
  <Words>513</Words>
  <Application>Microsoft Office PowerPoint</Application>
  <PresentationFormat>Diavetítés a képernyőre (16:9 oldalarány)</PresentationFormat>
  <Paragraphs>181</Paragraphs>
  <Slides>18</Slides>
  <Notes>15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5" baseType="lpstr">
      <vt:lpstr>Barlow Condensed SemiBold</vt:lpstr>
      <vt:lpstr>Arvo</vt:lpstr>
      <vt:lpstr>Barlow Condensed Medium</vt:lpstr>
      <vt:lpstr>Arial</vt:lpstr>
      <vt:lpstr>Fira Sans Extra Condensed Medium</vt:lpstr>
      <vt:lpstr>Barlow Condensed</vt:lpstr>
      <vt:lpstr>My Creative CV XL by Slidesgo</vt:lpstr>
      <vt:lpstr>Karrier- és Hallgatói Szolgáltatóközpont</vt:lpstr>
      <vt:lpstr>A küldetésünk TE vagy!</vt:lpstr>
      <vt:lpstr>Szolgáltatásaink</vt:lpstr>
      <vt:lpstr>Ügyfélszolgálat 1.</vt:lpstr>
      <vt:lpstr>Ügyfélszolgálat 2.</vt:lpstr>
      <vt:lpstr>Tanácsadás</vt:lpstr>
      <vt:lpstr>Tréningek</vt:lpstr>
      <vt:lpstr>PowerPoint-bemutató</vt:lpstr>
      <vt:lpstr>Állásajánlatok 1.</vt:lpstr>
      <vt:lpstr>Állásajánlatok 2.</vt:lpstr>
      <vt:lpstr>Állásajánlatok</vt:lpstr>
      <vt:lpstr>Szakmai tartalmak</vt:lpstr>
      <vt:lpstr>Pszichológiai támogatás Ingyen!</vt:lpstr>
      <vt:lpstr>Pszichológiai támogatás</vt:lpstr>
      <vt:lpstr>FONTOS DÁTUM: 2024. OKTÓBER 21. </vt:lpstr>
      <vt:lpstr>Egyéb szolgáltatások</vt:lpstr>
      <vt:lpstr>PowerPoint-bemutató</vt:lpstr>
      <vt:lpstr>Elérhetőségeink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Karrier-és Hallgatói Szolgáltatóközpont</dc:title>
  <dc:creator>USER</dc:creator>
  <cp:lastModifiedBy>Egyed Ildikó</cp:lastModifiedBy>
  <cp:revision>127</cp:revision>
  <dcterms:modified xsi:type="dcterms:W3CDTF">2024-09-03T08:08:53Z</dcterms:modified>
</cp:coreProperties>
</file>