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57" r:id="rId6"/>
    <p:sldId id="277" r:id="rId7"/>
    <p:sldId id="276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61" r:id="rId23"/>
  </p:sldIdLst>
  <p:sldSz cx="12192000" cy="6858000"/>
  <p:notesSz cx="6858000" cy="9144000"/>
  <p:embeddedFontLst>
    <p:embeddedFont>
      <p:font typeface="IBM Plex Serif Light" panose="02060403050406000203" pitchFamily="18" charset="-18"/>
      <p:regular r:id="rId24"/>
      <p:italic r:id="rId25"/>
    </p:embeddedFont>
    <p:embeddedFont>
      <p:font typeface="IBM Plex Serif Medium" panose="02060603050406000203" pitchFamily="18" charset="-18"/>
      <p:regular r:id="rId26"/>
      <p:italic r:id="rId27"/>
    </p:embeddedFont>
    <p:embeddedFont>
      <p:font typeface="Raleway Black" pitchFamily="2" charset="-18"/>
      <p:bold r:id="rId28"/>
      <p:boldItalic r:id="rId29"/>
    </p:embeddedFont>
    <p:embeddedFont>
      <p:font typeface="Raleway Medium" pitchFamily="2" charset="-18"/>
      <p:regular r:id="rId30"/>
      <p:italic r:id="rId31"/>
    </p:embeddedFont>
  </p:embeddedFont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  <a:srgbClr val="285780"/>
    <a:srgbClr val="9FC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Világos stílus 3 – 3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8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811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255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8799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54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479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662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610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281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7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472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78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0CF86-CC41-49B4-AF59-CF46113AE2B5}" type="datetimeFigureOut">
              <a:rPr lang="hu-HU" smtClean="0"/>
              <a:t>2024. 09. 02.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4967E-1E65-4354-8809-2C921ACD1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4186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eb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i.uni-pannon.hu/munkatarsaink/veszprem/tanulmanyi-csoport/8-tanulmanyi-csopor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i.uni-pannon.hu/munkatarsaink/veszprem/tanulmanyi-csoport/8-tanulmanyi-csopor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Hallgatói tájékoztató 2024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685877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sz="3200" dirty="0">
                <a:latin typeface="IBM Plex Serif Medium" panose="02060603050406000203" pitchFamily="18" charset="-18"/>
              </a:rPr>
              <a:t>Oktatási</a:t>
            </a:r>
            <a:r>
              <a:rPr lang="hu-HU" sz="3600" dirty="0">
                <a:latin typeface="IBM Plex Serif Medium" panose="02060603050406000203" pitchFamily="18" charset="-18"/>
              </a:rPr>
              <a:t> Igazgatóság</a:t>
            </a:r>
            <a:endParaRPr lang="hu-HU" sz="3600" dirty="0">
              <a:solidFill>
                <a:srgbClr val="285780"/>
              </a:solidFill>
              <a:latin typeface="IBM Plex Serif Medium" panose="02060603050406000203" pitchFamily="18" charset="-18"/>
            </a:endParaRPr>
          </a:p>
        </p:txBody>
      </p:sp>
      <p:sp>
        <p:nvSpPr>
          <p:cNvPr id="4" name="Alcím 2">
            <a:extLst>
              <a:ext uri="{FF2B5EF4-FFF2-40B4-BE49-F238E27FC236}">
                <a16:creationId xmlns:a16="http://schemas.microsoft.com/office/drawing/2014/main" id="{60ECDE1C-5B07-48CB-D8C8-BA61C37D4C09}"/>
              </a:ext>
            </a:extLst>
          </p:cNvPr>
          <p:cNvSpPr txBox="1">
            <a:spLocks/>
          </p:cNvSpPr>
          <p:nvPr/>
        </p:nvSpPr>
        <p:spPr>
          <a:xfrm>
            <a:off x="1524000" y="4379990"/>
            <a:ext cx="9144000" cy="10708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sz="3600" dirty="0">
                <a:solidFill>
                  <a:srgbClr val="285780"/>
                </a:solidFill>
                <a:latin typeface="IBM Plex Serif Medium" panose="02060603050406000203" pitchFamily="18" charset="-18"/>
              </a:rPr>
              <a:t>Gál Balázs</a:t>
            </a:r>
          </a:p>
          <a:p>
            <a:r>
              <a:rPr lang="hu-HU" sz="3600" dirty="0">
                <a:solidFill>
                  <a:srgbClr val="285780"/>
                </a:solidFill>
                <a:latin typeface="IBM Plex Serif Medium" panose="02060603050406000203" pitchFamily="18" charset="-18"/>
              </a:rPr>
              <a:t>oi_igazgato@uni-pannon.hu</a:t>
            </a:r>
          </a:p>
        </p:txBody>
      </p:sp>
    </p:spTree>
    <p:extLst>
      <p:ext uri="{BB962C8B-B14F-4D97-AF65-F5344CB8AC3E}">
        <p14:creationId xmlns:p14="http://schemas.microsoft.com/office/powerpoint/2010/main" val="179244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741126" y="889453"/>
            <a:ext cx="5549265" cy="1109164"/>
          </a:xfrm>
        </p:spPr>
        <p:txBody>
          <a:bodyPr/>
          <a:lstStyle/>
          <a:p>
            <a:pPr algn="r"/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A hallgató legjobb barátai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Szöveg helye 11"/>
          <p:cNvSpPr>
            <a:spLocks noGrp="1"/>
          </p:cNvSpPr>
          <p:nvPr>
            <p:ph type="body" sz="half" idx="2"/>
          </p:nvPr>
        </p:nvSpPr>
        <p:spPr>
          <a:xfrm>
            <a:off x="6205492" y="2100534"/>
            <a:ext cx="5084900" cy="4184856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KKK + tanterv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Mit/mikor/mennyit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HKR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Alap játékszabályok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Web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oi.uni-pannon.hu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www.uni-pannon.hu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OI facebook oldala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Kari honlapok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Moodle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Neptun üzenetek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03297E0-51E9-29F0-622A-8A25C2A797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62" y="5964580"/>
            <a:ext cx="495729" cy="4957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3032335-6254-A585-FA31-E3F9EF4AAE49}"/>
              </a:ext>
            </a:extLst>
          </p:cNvPr>
          <p:cNvSpPr txBox="1"/>
          <p:nvPr/>
        </p:nvSpPr>
        <p:spPr>
          <a:xfrm>
            <a:off x="2441367" y="5958188"/>
            <a:ext cx="32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>
                    <a:lumMod val="95000"/>
                  </a:schemeClr>
                </a:solidFill>
              </a:rPr>
              <a:t>oi.uni-pannon.hu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7788DF-0FB9-1F7E-B5EE-FE14C9CC6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57" y="504296"/>
            <a:ext cx="3787219" cy="24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19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Beiratkozás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4561" y="1815576"/>
            <a:ext cx="7864735" cy="3590925"/>
          </a:xfrm>
        </p:spPr>
        <p:txBody>
          <a:bodyPr>
            <a:normAutofit lnSpcReduction="10000"/>
          </a:bodyPr>
          <a:lstStyle/>
          <a:p>
            <a:pPr algn="just"/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Idén is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elektronikusan: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beiratkozási lap + képzési szerződés + nyilatkozatok –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regisztrációs időszakban szeptember 6-ig</a:t>
            </a:r>
          </a:p>
          <a:p>
            <a:pPr algn="just"/>
            <a:endParaRPr lang="hu-HU" sz="2000" dirty="0">
              <a:solidFill>
                <a:schemeClr val="tx1">
                  <a:lumMod val="95000"/>
                  <a:lumOff val="5000"/>
                </a:schemeClr>
              </a:solidFill>
              <a:latin typeface="IBM Plex Serif Light" panose="02060403050406000203" pitchFamily="18" charset="-18"/>
            </a:endParaRPr>
          </a:p>
          <a:p>
            <a:pPr algn="just"/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Az </a:t>
            </a:r>
            <a:r>
              <a:rPr lang="hu-HU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Nftv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 39. § (3) értelmében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hallgatói jogviszony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felvételről vagy az átvételről szóló döntés alapján,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beiratkozással jön létre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</a:t>
            </a:r>
          </a:p>
          <a:p>
            <a:pPr algn="just"/>
            <a:endParaRPr lang="hu-HU" sz="2000" dirty="0">
              <a:solidFill>
                <a:schemeClr val="tx1">
                  <a:lumMod val="95000"/>
                  <a:lumOff val="5000"/>
                </a:schemeClr>
              </a:solidFill>
              <a:latin typeface="IBM Plex Serif Light" panose="02060403050406000203" pitchFamily="18" charset="-18"/>
            </a:endParaRPr>
          </a:p>
          <a:p>
            <a:pPr algn="just"/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AVDH hitelesítés</a:t>
            </a:r>
          </a:p>
          <a:p>
            <a:pPr algn="just"/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Szükség esetén adategyeztetés, vagy eredeti okirat személyes bemutatása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  <a:sym typeface="Wingdings" panose="05000000000000000000" pitchFamily="2" charset="2"/>
              </a:rPr>
              <a:t>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erről mindig küldünk Neptun üzenetet</a:t>
            </a:r>
          </a:p>
          <a:p>
            <a:pPr algn="just"/>
            <a:r>
              <a:rPr lang="hu-HU" sz="2000" b="1" dirty="0">
                <a:solidFill>
                  <a:srgbClr val="EEB500"/>
                </a:solidFill>
                <a:latin typeface="IBM Plex Serif Light" panose="02060403050406000203" pitchFamily="18" charset="-18"/>
              </a:rPr>
              <a:t>Felvett tárgyak ellenőrzése &amp; választható tárgyak</a:t>
            </a: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C:\Users\Tunde\Pictures\beiratkozás.jpg">
            <a:extLst>
              <a:ext uri="{FF2B5EF4-FFF2-40B4-BE49-F238E27FC236}">
                <a16:creationId xmlns:a16="http://schemas.microsoft.com/office/drawing/2014/main" id="{B4B61732-6451-EC03-32E9-151E7ABAD7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 b="15212"/>
          <a:stretch/>
        </p:blipFill>
        <p:spPr bwMode="auto">
          <a:xfrm>
            <a:off x="8469296" y="356193"/>
            <a:ext cx="3347864" cy="18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Csoportba foglalás 9">
            <a:extLst>
              <a:ext uri="{FF2B5EF4-FFF2-40B4-BE49-F238E27FC236}">
                <a16:creationId xmlns:a16="http://schemas.microsoft.com/office/drawing/2014/main" id="{D29CCB02-51DB-A203-58C6-10D0F260172E}"/>
              </a:ext>
            </a:extLst>
          </p:cNvPr>
          <p:cNvGrpSpPr/>
          <p:nvPr/>
        </p:nvGrpSpPr>
        <p:grpSpPr>
          <a:xfrm>
            <a:off x="5637743" y="3611038"/>
            <a:ext cx="6554257" cy="495729"/>
            <a:chOff x="5740562" y="5048934"/>
            <a:chExt cx="6554257" cy="495729"/>
          </a:xfrm>
        </p:grpSpPr>
        <p:pic>
          <p:nvPicPr>
            <p:cNvPr id="7" name="Kép 6">
              <a:extLst>
                <a:ext uri="{FF2B5EF4-FFF2-40B4-BE49-F238E27FC236}">
                  <a16:creationId xmlns:a16="http://schemas.microsoft.com/office/drawing/2014/main" id="{FE06CDCB-0400-CFA4-B888-9EA1C165A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562" y="5048934"/>
              <a:ext cx="495729" cy="495729"/>
            </a:xfrm>
            <a:prstGeom prst="rect">
              <a:avLst/>
            </a:prstGeom>
          </p:spPr>
        </p:pic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A4CBAB5C-2E80-806E-E794-932D5591A2DE}"/>
                </a:ext>
              </a:extLst>
            </p:cNvPr>
            <p:cNvSpPr txBox="1"/>
            <p:nvPr/>
          </p:nvSpPr>
          <p:spPr>
            <a:xfrm>
              <a:off x="6236291" y="5048934"/>
              <a:ext cx="6058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https://magyarorszag.hu/szuf_avdh_feltoltes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84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Beiratkozás / bejelentkezés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91497" y="1815576"/>
            <a:ext cx="5663074" cy="373547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hallgatói jogviszony fennállása alatt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újabb beiratkozásra nincs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szükség. 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hallgatónak a tanév időbeosztásában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megadott határidőig be kell jelentkeznie az adott képzési időszakra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 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Nem jelentkezhet be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az a hallgató, aki a lejárt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fizetési kötelezettségeinek nem tett eleget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</a:t>
            </a: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D84F4713-965C-9C5B-11FD-8B776764535C}"/>
              </a:ext>
            </a:extLst>
          </p:cNvPr>
          <p:cNvGrpSpPr/>
          <p:nvPr/>
        </p:nvGrpSpPr>
        <p:grpSpPr>
          <a:xfrm>
            <a:off x="8469296" y="5048934"/>
            <a:ext cx="3825523" cy="502121"/>
            <a:chOff x="7423333" y="6114255"/>
            <a:chExt cx="3825523" cy="502121"/>
          </a:xfrm>
        </p:grpSpPr>
        <p:pic>
          <p:nvPicPr>
            <p:cNvPr id="6" name="Kép 5">
              <a:extLst>
                <a:ext uri="{FF2B5EF4-FFF2-40B4-BE49-F238E27FC236}">
                  <a16:creationId xmlns:a16="http://schemas.microsoft.com/office/drawing/2014/main" id="{D4AAFD6B-1AA4-B390-EE73-E0D415E00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3333" y="6120647"/>
              <a:ext cx="495729" cy="495729"/>
            </a:xfrm>
            <a:prstGeom prst="rect">
              <a:avLst/>
            </a:prstGeom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71E5E987-4F20-BFDE-B710-46453D1788CB}"/>
                </a:ext>
              </a:extLst>
            </p:cNvPr>
            <p:cNvSpPr txBox="1"/>
            <p:nvPr/>
          </p:nvSpPr>
          <p:spPr>
            <a:xfrm>
              <a:off x="8007658" y="6114255"/>
              <a:ext cx="3241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oi.uni-pannon.hu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  <p:pic>
        <p:nvPicPr>
          <p:cNvPr id="9" name="Kép 8">
            <a:extLst>
              <a:ext uri="{FF2B5EF4-FFF2-40B4-BE49-F238E27FC236}">
                <a16:creationId xmlns:a16="http://schemas.microsoft.com/office/drawing/2014/main" id="{3F963B77-E2B6-FD20-CFC7-DBDC63217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456" y="887766"/>
            <a:ext cx="5934544" cy="318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32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Aktív / passzív félév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4561" y="966376"/>
            <a:ext cx="5663074" cy="19219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Beiratkozás csak egyszer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, a képzés elején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Utána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minden félévben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bejelentkezés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vagy passziválás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És mikor számít elfogyasztott állami félévnek?</a:t>
            </a: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D84F4713-965C-9C5B-11FD-8B776764535C}"/>
              </a:ext>
            </a:extLst>
          </p:cNvPr>
          <p:cNvGrpSpPr/>
          <p:nvPr/>
        </p:nvGrpSpPr>
        <p:grpSpPr>
          <a:xfrm>
            <a:off x="727968" y="4488476"/>
            <a:ext cx="3825523" cy="502121"/>
            <a:chOff x="7423333" y="6114255"/>
            <a:chExt cx="3825523" cy="502121"/>
          </a:xfrm>
        </p:grpSpPr>
        <p:pic>
          <p:nvPicPr>
            <p:cNvPr id="6" name="Kép 5">
              <a:extLst>
                <a:ext uri="{FF2B5EF4-FFF2-40B4-BE49-F238E27FC236}">
                  <a16:creationId xmlns:a16="http://schemas.microsoft.com/office/drawing/2014/main" id="{D4AAFD6B-1AA4-B390-EE73-E0D415E00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3333" y="6120647"/>
              <a:ext cx="495729" cy="495729"/>
            </a:xfrm>
            <a:prstGeom prst="rect">
              <a:avLst/>
            </a:prstGeom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71E5E987-4F20-BFDE-B710-46453D1788CB}"/>
                </a:ext>
              </a:extLst>
            </p:cNvPr>
            <p:cNvSpPr txBox="1"/>
            <p:nvPr/>
          </p:nvSpPr>
          <p:spPr>
            <a:xfrm>
              <a:off x="8007658" y="6114255"/>
              <a:ext cx="3241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oi.uni-pannon.hu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  <p:graphicFrame>
        <p:nvGraphicFramePr>
          <p:cNvPr id="11" name="Táblázat 10">
            <a:extLst>
              <a:ext uri="{FF2B5EF4-FFF2-40B4-BE49-F238E27FC236}">
                <a16:creationId xmlns:a16="http://schemas.microsoft.com/office/drawing/2014/main" id="{2DDCEDCB-8E69-54FC-C852-5AC2F38CF7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754193"/>
              </p:ext>
            </p:extLst>
          </p:nvPr>
        </p:nvGraphicFramePr>
        <p:xfrm>
          <a:off x="5641019" y="2847842"/>
          <a:ext cx="6281691" cy="2967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65323">
                  <a:extLst>
                    <a:ext uri="{9D8B030D-6E8A-4147-A177-3AD203B41FA5}">
                      <a16:colId xmlns:a16="http://schemas.microsoft.com/office/drawing/2014/main" val="1359147257"/>
                    </a:ext>
                  </a:extLst>
                </a:gridCol>
                <a:gridCol w="416368">
                  <a:extLst>
                    <a:ext uri="{9D8B030D-6E8A-4147-A177-3AD203B41FA5}">
                      <a16:colId xmlns:a16="http://schemas.microsoft.com/office/drawing/2014/main" val="4068414640"/>
                    </a:ext>
                  </a:extLst>
                </a:gridCol>
              </a:tblGrid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2024.10.15-én a hallgatói jogviszony státusza aktív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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3483825"/>
                  </a:ext>
                </a:extLst>
              </a:tr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2024.10.15-én a hallgatói jogviszony státusza passzív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</a:t>
                      </a:r>
                      <a:r>
                        <a:rPr lang="hu-HU" sz="1800" dirty="0">
                          <a:effectLst/>
                        </a:rPr>
                        <a:t>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4324596"/>
                  </a:ext>
                </a:extLst>
              </a:tr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rendkívüli passziválás 2024.10.15. után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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9393184"/>
                  </a:ext>
                </a:extLst>
              </a:tr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hallgatói jogviszony 2024.10.15. előtt szűnik meg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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3208191"/>
                  </a:ext>
                </a:extLst>
              </a:tr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hallgatói jogviszony 2024.10.15. után szűnik meg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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7433405"/>
                  </a:ext>
                </a:extLst>
              </a:tr>
              <a:tr h="49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2024/2025. őszi félév önköltséges </a:t>
                      </a:r>
                      <a:r>
                        <a:rPr lang="hu-HU" sz="1800" dirty="0" err="1">
                          <a:effectLst/>
                        </a:rPr>
                        <a:t>finanszírozású</a:t>
                      </a:r>
                      <a:r>
                        <a:rPr lang="hu-HU" sz="1800" dirty="0">
                          <a:effectLst/>
                        </a:rPr>
                        <a:t> 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sym typeface="Wingdings" panose="05000000000000000000" pitchFamily="2" charset="2"/>
                        </a:rPr>
                        <a:t></a:t>
                      </a:r>
                      <a:endParaRPr lang="hu-H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0952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71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>
            <a:extLst>
              <a:ext uri="{FF2B5EF4-FFF2-40B4-BE49-F238E27FC236}">
                <a16:creationId xmlns:a16="http://schemas.microsoft.com/office/drawing/2014/main" id="{50C61B79-90A3-0681-1BC9-669045A5C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227" y="543505"/>
            <a:ext cx="4291771" cy="3379941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Tantárgyfelvétel / tanrend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4561" y="966375"/>
            <a:ext cx="7183666" cy="492839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Tárgyfelvétel és leadás a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regisztrációs időszakban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végleges tanrend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elkészítése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után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tantárgyat sem felvenni, sem leadni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nem lehet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hallgató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tárgyfelvételi időszak lezárulta után, 5 napon belül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kifogással élhet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nyilvántartásban szereplő tárgyfelvételre vonatkozó adattal szemben. 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Az oktatásszervezési egység vezetője 3 munkanapon belül köteles kivizsgálni a hallgatók tárgyfelvételre vonatkozó kifogásait. </a:t>
            </a:r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D84F4713-965C-9C5B-11FD-8B776764535C}"/>
              </a:ext>
            </a:extLst>
          </p:cNvPr>
          <p:cNvGrpSpPr/>
          <p:nvPr/>
        </p:nvGrpSpPr>
        <p:grpSpPr>
          <a:xfrm>
            <a:off x="9064100" y="5640563"/>
            <a:ext cx="3825523" cy="502121"/>
            <a:chOff x="7423333" y="6114255"/>
            <a:chExt cx="3825523" cy="502121"/>
          </a:xfrm>
        </p:grpSpPr>
        <p:pic>
          <p:nvPicPr>
            <p:cNvPr id="6" name="Kép 5">
              <a:extLst>
                <a:ext uri="{FF2B5EF4-FFF2-40B4-BE49-F238E27FC236}">
                  <a16:creationId xmlns:a16="http://schemas.microsoft.com/office/drawing/2014/main" id="{D4AAFD6B-1AA4-B390-EE73-E0D415E00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3333" y="6120647"/>
              <a:ext cx="495729" cy="495729"/>
            </a:xfrm>
            <a:prstGeom prst="rect">
              <a:avLst/>
            </a:prstGeom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71E5E987-4F20-BFDE-B710-46453D1788CB}"/>
                </a:ext>
              </a:extLst>
            </p:cNvPr>
            <p:cNvSpPr txBox="1"/>
            <p:nvPr/>
          </p:nvSpPr>
          <p:spPr>
            <a:xfrm>
              <a:off x="8007658" y="6114255"/>
              <a:ext cx="3241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oi.uni-pannon.hu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9946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631635" y="1448747"/>
            <a:ext cx="5549265" cy="1109164"/>
          </a:xfrm>
        </p:spPr>
        <p:txBody>
          <a:bodyPr/>
          <a:lstStyle/>
          <a:p>
            <a:pPr algn="r"/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Mit vállal az állami ösztöndíjas?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Szöveg helye 11"/>
          <p:cNvSpPr>
            <a:spLocks noGrp="1"/>
          </p:cNvSpPr>
          <p:nvPr>
            <p:ph type="body" sz="half" idx="2"/>
          </p:nvPr>
        </p:nvSpPr>
        <p:spPr>
          <a:xfrm>
            <a:off x="6096000" y="2854632"/>
            <a:ext cx="5084900" cy="265789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„Vállalom a magyar állami (rész)ösztöndíjjal támogatott képzésnek a nemzeti felsőoktatásról szóló 2011. évi CCIV. törvényben rögzített feltételeit, és kijelentem, hogy a feltételeket megismertem.”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03297E0-51E9-29F0-622A-8A25C2A797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62" y="5964580"/>
            <a:ext cx="495729" cy="4957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3032335-6254-A585-FA31-E3F9EF4AAE49}"/>
              </a:ext>
            </a:extLst>
          </p:cNvPr>
          <p:cNvSpPr txBox="1"/>
          <p:nvPr/>
        </p:nvSpPr>
        <p:spPr>
          <a:xfrm>
            <a:off x="2441367" y="5958188"/>
            <a:ext cx="32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>
                    <a:lumMod val="95000"/>
                  </a:schemeClr>
                </a:solidFill>
              </a:rPr>
              <a:t>oi.uni-pannon.hu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3862F34-FB15-A350-C2FD-DF18EE838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666" y="616166"/>
            <a:ext cx="2475191" cy="388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845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8873"/>
            <a:ext cx="12192000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sz="3100" dirty="0">
                <a:solidFill>
                  <a:srgbClr val="285780"/>
                </a:solidFill>
                <a:latin typeface="Raleway Black" pitchFamily="2" charset="-18"/>
              </a:rPr>
              <a:t>A magyar állami (rész)ösztöndíjas hallgatók kötelezettségei 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4562" y="1815576"/>
            <a:ext cx="4013158" cy="3091704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Oklevélszerzés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: </a:t>
            </a:r>
            <a:b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</a:b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képzési idő másfélszeresén belül</a:t>
            </a:r>
          </a:p>
          <a:p>
            <a:pPr marL="342900" indent="-342900">
              <a:buAutoNum type="arabicPeriod"/>
            </a:pP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Munkavállalás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:</a:t>
            </a:r>
            <a:b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</a:b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ösztöndíjas félévekkel megegyező ideig hazai munkaviszony</a:t>
            </a: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Tartalom helye 6">
            <a:extLst>
              <a:ext uri="{FF2B5EF4-FFF2-40B4-BE49-F238E27FC236}">
                <a16:creationId xmlns:a16="http://schemas.microsoft.com/office/drawing/2014/main" id="{87EAFEC3-DDFD-3DB5-36DF-485105096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440" y="941491"/>
            <a:ext cx="6498459" cy="5401146"/>
          </a:xfrm>
        </p:spPr>
      </p:pic>
    </p:spTree>
    <p:extLst>
      <p:ext uri="{BB962C8B-B14F-4D97-AF65-F5344CB8AC3E}">
        <p14:creationId xmlns:p14="http://schemas.microsoft.com/office/powerpoint/2010/main" val="1817916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artalom helye 6">
            <a:extLst>
              <a:ext uri="{FF2B5EF4-FFF2-40B4-BE49-F238E27FC236}">
                <a16:creationId xmlns:a16="http://schemas.microsoft.com/office/drawing/2014/main" id="{F5015677-9F99-B20E-F62E-27D106ADCF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6" y="2609777"/>
            <a:ext cx="8730736" cy="1869263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8873"/>
            <a:ext cx="12192000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sz="3100" dirty="0">
                <a:solidFill>
                  <a:srgbClr val="285780"/>
                </a:solidFill>
                <a:latin typeface="Raleway Black" pitchFamily="2" charset="-18"/>
              </a:rPr>
              <a:t>A magyar állami (rész)ösztöndíjas hallgatók kötelezettségei 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40577" y="1078137"/>
            <a:ext cx="7172277" cy="1265568"/>
          </a:xfrm>
        </p:spPr>
        <p:txBody>
          <a:bodyPr>
            <a:normAutofit/>
          </a:bodyPr>
          <a:lstStyle/>
          <a:p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Támogatási idő ≠ oklevélszerzési határidő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Támogatott félévek száma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≠ oklevélszerzési határidő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Nem elég bekerülni,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meg is kell tartani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⊳ kredit &amp; átlag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26AAE871-30EC-FC9F-3281-121991D15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5105" y="1005997"/>
            <a:ext cx="5229225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84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2457" y="8873"/>
            <a:ext cx="1149954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sz="3100" dirty="0">
                <a:solidFill>
                  <a:srgbClr val="285780"/>
                </a:solidFill>
                <a:latin typeface="Raleway Black" pitchFamily="2" charset="-18"/>
              </a:rPr>
              <a:t>Meggondolhatom magam?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40578" y="1078137"/>
            <a:ext cx="9950988" cy="4097546"/>
          </a:xfrm>
        </p:spPr>
        <p:txBody>
          <a:bodyPr>
            <a:normAutofit/>
          </a:bodyPr>
          <a:lstStyle/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48/M. § (1)  A volt magyar állami (rész)ösztöndíjas hallgatónak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nem kell teljesítenie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48/A. § a) pontjában meghatározott feltételt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, a 48/A. § b) pont szerint fennálló, még nem teljesített kötelezettséget, illetve a 48/A. § c) pont alapján fennálló még nem teljesített kötelezettséget,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ha három gyermeket szül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.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(2) A volt magyar állami (rész)ösztöndíjas hallgatónak nem kell teljesítenie a 48/A. § c) pontja alapján meghatározott kötelezettséget,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ha beiratkozását követően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az adott szakon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a)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felsőoktatási szakképzés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, illetve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osztott képzés esetén legfeljebb egy félévig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,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b)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osztatlan képzés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esetén legfeljebb 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két félévig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folytatott tanulmányokat magyar állami (rész)ösztöndíjjal támogatott képzésben.</a:t>
            </a:r>
          </a:p>
        </p:txBody>
      </p:sp>
      <p:pic>
        <p:nvPicPr>
          <p:cNvPr id="7" name="Picture 4" descr="C:\Users\Tunde\Pictures\kérdés4.jpg">
            <a:extLst>
              <a:ext uri="{FF2B5EF4-FFF2-40B4-BE49-F238E27FC236}">
                <a16:creationId xmlns:a16="http://schemas.microsoft.com/office/drawing/2014/main" id="{D57F1F4C-E547-454F-92B6-4F66A6A14B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r="14435" b="8376"/>
          <a:stretch/>
        </p:blipFill>
        <p:spPr bwMode="auto">
          <a:xfrm>
            <a:off x="10285022" y="3632202"/>
            <a:ext cx="1468042" cy="22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161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631635" y="241382"/>
            <a:ext cx="5549265" cy="1109164"/>
          </a:xfrm>
        </p:spPr>
        <p:txBody>
          <a:bodyPr anchor="ctr"/>
          <a:lstStyle/>
          <a:p>
            <a:pPr algn="r"/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Hallgatói pénzügyek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Szöveg helye 11"/>
          <p:cNvSpPr>
            <a:spLocks noGrp="1"/>
          </p:cNvSpPr>
          <p:nvPr>
            <p:ph type="body" sz="half" idx="2"/>
          </p:nvPr>
        </p:nvSpPr>
        <p:spPr>
          <a:xfrm>
            <a:off x="5024761" y="2809079"/>
            <a:ext cx="6826928" cy="30768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Amikor </a:t>
            </a: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tartozásom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 van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ý"/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nem </a:t>
            </a: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tudok félévre bejelentkezni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ý"/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nem tudok </a:t>
            </a: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vizsgára jelentkezni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hu-HU" sz="2000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Pénzforgalom a hallgatói </a:t>
            </a: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gyűjtőszámlán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 keresztül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Befizetem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 rá: MBH 10300002-10802153-00024903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Kiírt tétel </a:t>
            </a: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rendezése a </a:t>
            </a:r>
            <a:r>
              <a:rPr lang="hu-HU" sz="2000" b="1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Neptunban</a:t>
            </a:r>
            <a:endParaRPr lang="hu-HU" sz="2000" b="1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https://oi.uni-pannon.hu/hallgatoknak/neptun-hallgatoi-penzugyek-segedlet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hu-HU" sz="2000" b="1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03297E0-51E9-29F0-622A-8A25C2A797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62" y="5964580"/>
            <a:ext cx="495729" cy="4957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3032335-6254-A585-FA31-E3F9EF4AAE49}"/>
              </a:ext>
            </a:extLst>
          </p:cNvPr>
          <p:cNvSpPr txBox="1"/>
          <p:nvPr/>
        </p:nvSpPr>
        <p:spPr>
          <a:xfrm>
            <a:off x="2441367" y="5958188"/>
            <a:ext cx="32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>
                    <a:lumMod val="95000"/>
                  </a:schemeClr>
                </a:solidFill>
              </a:rPr>
              <a:t>oi.uni-pannon.hu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F375A40-9977-05E0-3329-DC529DFC0A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" y="438147"/>
            <a:ext cx="5015732" cy="405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6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>
            <a:extLst>
              <a:ext uri="{FF2B5EF4-FFF2-40B4-BE49-F238E27FC236}">
                <a16:creationId xmlns:a16="http://schemas.microsoft.com/office/drawing/2014/main" id="{B98E7CE4-9F78-75EF-4C8C-2B6C50E5B6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982" y="1135897"/>
            <a:ext cx="4363571" cy="2909047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96448"/>
            <a:ext cx="10515600" cy="1325563"/>
          </a:xfrm>
        </p:spPr>
        <p:txBody>
          <a:bodyPr/>
          <a:lstStyle/>
          <a:p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Hol intézhetem ügyeimet?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464810"/>
            <a:ext cx="6459246" cy="3977202"/>
          </a:xfrm>
        </p:spPr>
        <p:txBody>
          <a:bodyPr>
            <a:noAutofit/>
          </a:bodyPr>
          <a:lstStyle/>
          <a:p>
            <a:r>
              <a:rPr lang="hu-HU" sz="1800" b="1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Személyesen</a:t>
            </a: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: „A” épület földszint bal oldal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Amihez személyesen kell megjelenni: be kell hozni, vagy el kell vinni valamit </a:t>
            </a:r>
            <a:endParaRPr lang="hu-HU" sz="1800" b="1" dirty="0">
              <a:solidFill>
                <a:srgbClr val="285780"/>
              </a:solidFill>
              <a:latin typeface="IBM Plex Serif Light" panose="02060403050406000203" pitchFamily="18" charset="-18"/>
            </a:endParaRPr>
          </a:p>
          <a:p>
            <a:r>
              <a:rPr lang="hu-HU" sz="1800" b="1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On-line</a:t>
            </a: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: Neptun ETR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Kérvények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Bejelentkezés/passziválás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Tárgy/vizsgafelvétel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Adatmódosítások, pénzügyek </a:t>
            </a:r>
          </a:p>
          <a:p>
            <a:r>
              <a:rPr lang="hu-HU" sz="1800" b="1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Weboldalon / Facebookon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Mert csak információ kell</a:t>
            </a:r>
          </a:p>
          <a:p>
            <a:pPr lvl="1"/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https://oi.uni-pannon.hu</a:t>
            </a:r>
          </a:p>
          <a:p>
            <a:pPr lvl="1"/>
            <a:r>
              <a:rPr lang="hu-HU" sz="16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https://www.facebook.com/oktatasiigazgatosag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3E99710-627C-28BC-5D70-3720EA7783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779" y="2724699"/>
            <a:ext cx="785333" cy="948943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4C4F5673-E8C5-F070-9DF4-1EE2F809FA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152" y="3658829"/>
            <a:ext cx="6530175" cy="98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605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F772A619-270E-CA8F-0E81-38C80EDDA2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596" y="2142569"/>
            <a:ext cx="5365321" cy="44185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2457" y="8873"/>
            <a:ext cx="1149954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sz="3100" dirty="0">
                <a:solidFill>
                  <a:srgbClr val="285780"/>
                </a:solidFill>
                <a:latin typeface="Raleway Black" pitchFamily="2" charset="-18"/>
              </a:rPr>
              <a:t>Kreditrendszer mélységes bugyrai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40578" y="1078137"/>
            <a:ext cx="9950988" cy="2694873"/>
          </a:xfrm>
        </p:spPr>
        <p:txBody>
          <a:bodyPr>
            <a:normAutofit/>
          </a:bodyPr>
          <a:lstStyle/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1 kredit = 30 hallgatói tanulmányi munkaóra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mintatanterv elvárásai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: ideális haladás / előkövetelmények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tárgytípusok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: kötelező / kötelezően választható / szabadon választható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átlagok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: kreditindex / súlyozott átlag / ösztöndíjindex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követelménytípusok: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 (K, V / É, F) és a megajánlott jegy</a:t>
            </a:r>
          </a:p>
          <a:p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	</a:t>
            </a:r>
            <a:r>
              <a:rPr lang="hu-H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nem teljesített tárgyak: </a:t>
            </a:r>
            <a:r>
              <a:rPr lang="hu-H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(újrafelvétel, tárgynemteljesítési díj)</a:t>
            </a:r>
          </a:p>
        </p:txBody>
      </p:sp>
    </p:spTree>
    <p:extLst>
      <p:ext uri="{BB962C8B-B14F-4D97-AF65-F5344CB8AC3E}">
        <p14:creationId xmlns:p14="http://schemas.microsoft.com/office/powerpoint/2010/main" val="1810660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631635" y="241382"/>
            <a:ext cx="5549265" cy="1109164"/>
          </a:xfrm>
        </p:spPr>
        <p:txBody>
          <a:bodyPr anchor="ctr"/>
          <a:lstStyle/>
          <a:p>
            <a:pPr algn="r"/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HWEB – most még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Szöveg helye 11"/>
          <p:cNvSpPr>
            <a:spLocks noGrp="1"/>
          </p:cNvSpPr>
          <p:nvPr>
            <p:ph type="body" sz="half" idx="2"/>
          </p:nvPr>
        </p:nvSpPr>
        <p:spPr>
          <a:xfrm>
            <a:off x="8013277" y="1119941"/>
            <a:ext cx="3838411" cy="476595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ÜGYINTÉZÉS  menüpont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Beiratkozás/bejelentkezés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Kérvények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hu-HU" sz="20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Diákhitel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hu-HU" sz="2000" b="1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TÁRGYAK/VIZSGÁK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Mert csak most vettük fel központilag a </a:t>
            </a:r>
            <a:r>
              <a:rPr lang="hu-HU" sz="2000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trágyakat</a:t>
            </a:r>
            <a:endParaRPr lang="hu-HU" sz="2000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hu-HU" sz="2000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ÜZENETEK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Mert a </a:t>
            </a:r>
            <a:r>
              <a:rPr lang="hu-HU" sz="2000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Neptun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 hivatalos kapcsolattartási felület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hu-HU" sz="2000" b="1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03297E0-51E9-29F0-622A-8A25C2A797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62" y="5964580"/>
            <a:ext cx="495729" cy="4957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3032335-6254-A585-FA31-E3F9EF4AAE49}"/>
              </a:ext>
            </a:extLst>
          </p:cNvPr>
          <p:cNvSpPr txBox="1"/>
          <p:nvPr/>
        </p:nvSpPr>
        <p:spPr>
          <a:xfrm>
            <a:off x="2441367" y="5958188"/>
            <a:ext cx="32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>
                    <a:lumMod val="95000"/>
                  </a:schemeClr>
                </a:solidFill>
              </a:rPr>
              <a:t>oi.uni-pannon.hu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39F7DA2-8E7D-C14F-98A0-4875F354F9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3" y="1119940"/>
            <a:ext cx="7902625" cy="46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9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5140171" y="1223024"/>
            <a:ext cx="6470568" cy="719131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Köszönöm a figyelmet</a:t>
            </a:r>
          </a:p>
        </p:txBody>
      </p:sp>
      <p:sp>
        <p:nvSpPr>
          <p:cNvPr id="9" name="Tartalom helye 7"/>
          <p:cNvSpPr txBox="1">
            <a:spLocks/>
          </p:cNvSpPr>
          <p:nvPr/>
        </p:nvSpPr>
        <p:spPr>
          <a:xfrm>
            <a:off x="6968867" y="2947386"/>
            <a:ext cx="4384934" cy="269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Gál Balázs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oi_igazgato@uni-pannon.hu</a:t>
            </a:r>
            <a:endParaRPr lang="hu-HU" sz="3200" b="1" dirty="0">
              <a:solidFill>
                <a:schemeClr val="tx1">
                  <a:lumMod val="95000"/>
                  <a:lumOff val="5000"/>
                </a:schemeClr>
              </a:solidFill>
              <a:latin typeface="IBM Plex Serif Light" panose="02060403050406000203" pitchFamily="18" charset="-18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7E6415C-553A-12C9-AF45-52EA80ACF7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151" y="5174374"/>
            <a:ext cx="993214" cy="993214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5DED2457-BFEB-A063-B97C-4C4D266002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556" y="5174374"/>
            <a:ext cx="921204" cy="921204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1CB7574E-DE12-AAA8-4D80-90FE1FB000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43" y="5174374"/>
            <a:ext cx="921204" cy="92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1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28626" y="703486"/>
            <a:ext cx="3932237" cy="945908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Az Igazgatóság</a:t>
            </a:r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>
          <a:xfrm>
            <a:off x="428625" y="2004501"/>
            <a:ext cx="4799311" cy="381158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hu-HU" sz="18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Tanulmányi osztály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Tanulmányi ügyintézés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Igazolások (már </a:t>
            </a:r>
            <a:r>
              <a:rPr lang="hu-HU" sz="1800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Neptun</a:t>
            </a: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-ban is)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18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Hallgatói Pénzügyek osztálya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Ösztöndíjak (bankszámla szám!)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Költségtérítés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1800" b="1" dirty="0">
                <a:solidFill>
                  <a:schemeClr val="bg1"/>
                </a:solidFill>
                <a:latin typeface="IBM Plex Serif Light" panose="02060403050406000203" pitchFamily="18" charset="-18"/>
              </a:rPr>
              <a:t>Nemzetközi mobilitási osztály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Hallgatói mobilitás</a:t>
            </a:r>
          </a:p>
          <a:p>
            <a:pPr algn="just" defTabSz="540000">
              <a:lnSpc>
                <a:spcPct val="100000"/>
              </a:lnSpc>
              <a:spcBef>
                <a:spcPts val="600"/>
              </a:spcBef>
            </a:pPr>
            <a:r>
              <a:rPr lang="hu-HU" sz="18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	</a:t>
            </a:r>
            <a:endParaRPr lang="hu-HU" dirty="0">
              <a:solidFill>
                <a:schemeClr val="bg1"/>
              </a:solidFill>
              <a:latin typeface="IBM Plex Serif Light" panose="02060403050406000203" pitchFamily="18" charset="-18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E117E05-11E3-CD04-1AFA-275D77925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6614" y="987425"/>
            <a:ext cx="5158774" cy="4873625"/>
          </a:xfrm>
        </p:spPr>
        <p:txBody>
          <a:bodyPr/>
          <a:lstStyle/>
          <a:p>
            <a:pPr marL="0" indent="0">
              <a:buNone/>
            </a:pPr>
            <a:endParaRPr lang="hu-HU" dirty="0"/>
          </a:p>
        </p:txBody>
      </p:sp>
      <p:pic>
        <p:nvPicPr>
          <p:cNvPr id="8" name="Picture 2" descr="C:\Users\galbloc\AppData\Local\Microsoft\Windows\INetCache\IE\MII14U1T\120116_forint_penz_penz_penz[1].jpg">
            <a:extLst>
              <a:ext uri="{FF2B5EF4-FFF2-40B4-BE49-F238E27FC236}">
                <a16:creationId xmlns:a16="http://schemas.microsoft.com/office/drawing/2014/main" id="{CFBD8D6E-FA02-0C41-06EE-2C979338F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819" y="2728466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galbloc\AppData\Local\Microsoft\Windows\INetCache\IE\MII14U1T\problemas4[1].jpg">
            <a:extLst>
              <a:ext uri="{FF2B5EF4-FFF2-40B4-BE49-F238E27FC236}">
                <a16:creationId xmlns:a16="http://schemas.microsoft.com/office/drawing/2014/main" id="{8240825B-1D8D-2F6D-BAF7-918423F79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070" y="1033264"/>
            <a:ext cx="2745101" cy="183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galbloc\AppData\Local\Microsoft\Windows\INetCache\IE\R5BHMNNE\libia[1].jpg">
            <a:extLst>
              <a:ext uri="{FF2B5EF4-FFF2-40B4-BE49-F238E27FC236}">
                <a16:creationId xmlns:a16="http://schemas.microsoft.com/office/drawing/2014/main" id="{5F167894-4D10-D997-8E68-2C09908A6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407" y="2872482"/>
            <a:ext cx="1937357" cy="298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Csoportba foglalás 15">
            <a:extLst>
              <a:ext uri="{FF2B5EF4-FFF2-40B4-BE49-F238E27FC236}">
                <a16:creationId xmlns:a16="http://schemas.microsoft.com/office/drawing/2014/main" id="{D719045D-058B-C6F4-2818-58460C919B8F}"/>
              </a:ext>
            </a:extLst>
          </p:cNvPr>
          <p:cNvGrpSpPr/>
          <p:nvPr/>
        </p:nvGrpSpPr>
        <p:grpSpPr>
          <a:xfrm>
            <a:off x="7805078" y="6114255"/>
            <a:ext cx="3825523" cy="502121"/>
            <a:chOff x="7423333" y="6114255"/>
            <a:chExt cx="3825523" cy="502121"/>
          </a:xfrm>
        </p:grpSpPr>
        <p:pic>
          <p:nvPicPr>
            <p:cNvPr id="14" name="Kép 13">
              <a:extLst>
                <a:ext uri="{FF2B5EF4-FFF2-40B4-BE49-F238E27FC236}">
                  <a16:creationId xmlns:a16="http://schemas.microsoft.com/office/drawing/2014/main" id="{003B04FC-F5BB-42E0-F461-9C0463395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3333" y="6120647"/>
              <a:ext cx="495729" cy="495729"/>
            </a:xfrm>
            <a:prstGeom prst="rect">
              <a:avLst/>
            </a:prstGeom>
          </p:spPr>
        </p:pic>
        <p:sp>
          <p:nvSpPr>
            <p:cNvPr id="15" name="Szövegdoboz 14">
              <a:extLst>
                <a:ext uri="{FF2B5EF4-FFF2-40B4-BE49-F238E27FC236}">
                  <a16:creationId xmlns:a16="http://schemas.microsoft.com/office/drawing/2014/main" id="{AAE81828-3A79-81D5-E45E-64B325F1820A}"/>
                </a:ext>
              </a:extLst>
            </p:cNvPr>
            <p:cNvSpPr txBox="1"/>
            <p:nvPr/>
          </p:nvSpPr>
          <p:spPr>
            <a:xfrm>
              <a:off x="8007658" y="6114255"/>
              <a:ext cx="3241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oi.uni-pannon.hu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360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741126" y="889453"/>
            <a:ext cx="5549265" cy="1109164"/>
          </a:xfrm>
        </p:spPr>
        <p:txBody>
          <a:bodyPr/>
          <a:lstStyle/>
          <a:p>
            <a:pPr algn="r"/>
            <a:r>
              <a:rPr lang="hu-HU" dirty="0">
                <a:solidFill>
                  <a:schemeClr val="bg1"/>
                </a:solidFill>
                <a:latin typeface="Raleway Black" pitchFamily="2" charset="-18"/>
              </a:rPr>
              <a:t>Ügyintézés - személyesen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Szöveg helye 11"/>
          <p:cNvSpPr>
            <a:spLocks noGrp="1"/>
          </p:cNvSpPr>
          <p:nvPr>
            <p:ph type="body" sz="half" idx="2"/>
          </p:nvPr>
        </p:nvSpPr>
        <p:spPr>
          <a:xfrm>
            <a:off x="6205492" y="2100534"/>
            <a:ext cx="5084900" cy="381158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Amikor a személyes kapcsolat fontos, </a:t>
            </a:r>
            <a:b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</a:b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a szokásos </a:t>
            </a:r>
            <a:r>
              <a:rPr lang="hu-HU" sz="2000" dirty="0" err="1">
                <a:solidFill>
                  <a:schemeClr val="bg1"/>
                </a:solidFill>
                <a:latin typeface="IBM Plex Serif Light" panose="02060403050406000203" pitchFamily="18" charset="-18"/>
              </a:rPr>
              <a:t>nyitvatartásunk</a:t>
            </a: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:</a:t>
            </a:r>
          </a:p>
          <a:p>
            <a:pPr algn="just"/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Hétfő – szünnap</a:t>
            </a:r>
          </a:p>
          <a:p>
            <a:pPr algn="just"/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Kedd – 13:30 – 15:00</a:t>
            </a:r>
          </a:p>
          <a:p>
            <a:pPr algn="just"/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Szerda – 9:30 – 11:00</a:t>
            </a:r>
          </a:p>
          <a:p>
            <a:pPr algn="just"/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Csütörtök – 13:30 – 15:00</a:t>
            </a:r>
          </a:p>
          <a:p>
            <a:pPr algn="just"/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Péntek – 8:00 – 11:00 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hu-HU" sz="2000" dirty="0">
                <a:solidFill>
                  <a:schemeClr val="bg1"/>
                </a:solidFill>
                <a:latin typeface="IBM Plex Serif Light" panose="02060403050406000203" pitchFamily="18" charset="-18"/>
              </a:rPr>
              <a:t>Az aktuális ügyfélfogadási rend mindig megtalálható a honlapunkon</a:t>
            </a:r>
            <a:r>
              <a:rPr lang="hu-HU" dirty="0">
                <a:solidFill>
                  <a:schemeClr val="bg1"/>
                </a:solidFill>
                <a:latin typeface="IBM Plex Serif Light" panose="02060403050406000203" pitchFamily="18" charset="-18"/>
              </a:rPr>
              <a:t>.</a:t>
            </a:r>
          </a:p>
        </p:txBody>
      </p:sp>
      <p:pic>
        <p:nvPicPr>
          <p:cNvPr id="5" name="Picture 2" descr="C:\Users\galbloc\AppData\Local\Microsoft\Windows\INetCache\IE\DNT9EJ9L\ora-legale1[1].jpg">
            <a:extLst>
              <a:ext uri="{FF2B5EF4-FFF2-40B4-BE49-F238E27FC236}">
                <a16:creationId xmlns:a16="http://schemas.microsoft.com/office/drawing/2014/main" id="{2EC3B19C-EA1D-1846-C5E1-2209E4433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7" y="397691"/>
            <a:ext cx="40481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03297E0-51E9-29F0-622A-8A25C2A797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62" y="5964580"/>
            <a:ext cx="495729" cy="4957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3032335-6254-A585-FA31-E3F9EF4AAE49}"/>
              </a:ext>
            </a:extLst>
          </p:cNvPr>
          <p:cNvSpPr txBox="1"/>
          <p:nvPr/>
        </p:nvSpPr>
        <p:spPr>
          <a:xfrm>
            <a:off x="2441367" y="5958188"/>
            <a:ext cx="32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>
                    <a:lumMod val="95000"/>
                  </a:schemeClr>
                </a:solidFill>
              </a:rPr>
              <a:t>oi.uni-pannon.hu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3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96448"/>
            <a:ext cx="10515600" cy="1325563"/>
          </a:xfrm>
        </p:spPr>
        <p:txBody>
          <a:bodyPr/>
          <a:lstStyle/>
          <a:p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Az Igazgatóság – Ügyintézők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199" y="1464810"/>
            <a:ext cx="8598763" cy="215727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Ügyintézésben mindig </a:t>
            </a:r>
            <a:r>
              <a:rPr lang="hu-HU" sz="1800" b="1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segít, ha tudod</a:t>
            </a: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ki a tanulmányi ügyintéződ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és minden megkeresésben szerepel a Neptun kódod</a:t>
            </a:r>
          </a:p>
          <a:p>
            <a:pPr>
              <a:spcBef>
                <a:spcPts val="1200"/>
              </a:spcBef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Ügyintézők listája</a:t>
            </a: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  <a:t>: </a:t>
            </a:r>
            <a:b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</a:b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  <a:hlinkClick r:id="rId3"/>
              </a:rPr>
              <a:t>https://oi.uni-pannon.hu/munkatarsaink/veszprem/tanulmanyi-csoport/8-tanulmanyi-csoport</a:t>
            </a: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  <a:t> </a:t>
            </a:r>
          </a:p>
          <a:p>
            <a:endParaRPr lang="hu-HU" sz="1400" dirty="0">
              <a:latin typeface="IBM Plex Serif Light" panose="02060403050406000203" pitchFamily="18" charset="-18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9B6E9E5-0505-C76E-F252-BA95355A68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80" y="3217372"/>
            <a:ext cx="6928992" cy="351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3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96448"/>
            <a:ext cx="10515600" cy="1325563"/>
          </a:xfrm>
        </p:spPr>
        <p:txBody>
          <a:bodyPr/>
          <a:lstStyle/>
          <a:p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Az Igazgatóság – Ügyintézők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199" y="1464810"/>
            <a:ext cx="8598763" cy="215727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Ügyintézésben mindig </a:t>
            </a:r>
            <a:r>
              <a:rPr lang="hu-HU" sz="1800" b="1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segít, ha tudod</a:t>
            </a: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ki a tanulmányi ügyintéződ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és minden megkeresésben szerepel a Neptun kódod</a:t>
            </a:r>
          </a:p>
          <a:p>
            <a:pPr>
              <a:spcBef>
                <a:spcPts val="1200"/>
              </a:spcBef>
            </a:pPr>
            <a:r>
              <a:rPr lang="hu-HU" sz="1800" dirty="0">
                <a:solidFill>
                  <a:srgbClr val="285780"/>
                </a:solidFill>
                <a:latin typeface="IBM Plex Serif Light" panose="02060403050406000203" pitchFamily="18" charset="-18"/>
              </a:rPr>
              <a:t>Ügyintézők listája</a:t>
            </a: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  <a:t>: </a:t>
            </a:r>
            <a:b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</a:b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  <a:hlinkClick r:id="rId3"/>
              </a:rPr>
              <a:t>https://oi.uni-pannon.hu/munkatarsaink</a:t>
            </a:r>
          </a:p>
          <a:p>
            <a:pPr>
              <a:spcBef>
                <a:spcPts val="1200"/>
              </a:spcBef>
            </a:pP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  <a:hlinkClick r:id="rId3"/>
              </a:rPr>
              <a:t>/veszprem/tanulmanyi-csoport/8-tanulmanyi-csoport</a:t>
            </a:r>
            <a:r>
              <a:rPr lang="hu-HU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IBM Plex Serif Light" panose="02060403050406000203" pitchFamily="18" charset="-18"/>
              </a:rPr>
              <a:t> </a:t>
            </a:r>
          </a:p>
          <a:p>
            <a:endParaRPr lang="hu-HU" sz="1400" dirty="0">
              <a:latin typeface="IBM Plex Serif Light" panose="02060403050406000203" pitchFamily="18" charset="-18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5EB04F7-CFCE-3AF7-AEEF-EF3309BA75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579" y="3254188"/>
            <a:ext cx="5256806" cy="342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23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2"/>
            <a:ext cx="10767733" cy="1090085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Egyéni segítségnyújtás</a:t>
            </a:r>
          </a:p>
        </p:txBody>
      </p:sp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8EEB9D69-8B99-7D15-1DC1-61E9AF1E91A2}"/>
              </a:ext>
            </a:extLst>
          </p:cNvPr>
          <p:cNvGrpSpPr/>
          <p:nvPr/>
        </p:nvGrpSpPr>
        <p:grpSpPr>
          <a:xfrm>
            <a:off x="7546771" y="5659334"/>
            <a:ext cx="4580532" cy="495729"/>
            <a:chOff x="7546771" y="5055326"/>
            <a:chExt cx="4580532" cy="495729"/>
          </a:xfrm>
        </p:grpSpPr>
        <p:pic>
          <p:nvPicPr>
            <p:cNvPr id="6" name="Kép 5">
              <a:extLst>
                <a:ext uri="{FF2B5EF4-FFF2-40B4-BE49-F238E27FC236}">
                  <a16:creationId xmlns:a16="http://schemas.microsoft.com/office/drawing/2014/main" id="{D4AAFD6B-1AA4-B390-EE73-E0D415E00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6771" y="5055326"/>
              <a:ext cx="495729" cy="495729"/>
            </a:xfrm>
            <a:prstGeom prst="rect">
              <a:avLst/>
            </a:prstGeom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71E5E987-4F20-BFDE-B710-46453D1788CB}"/>
                </a:ext>
              </a:extLst>
            </p:cNvPr>
            <p:cNvSpPr txBox="1"/>
            <p:nvPr/>
          </p:nvSpPr>
          <p:spPr>
            <a:xfrm>
              <a:off x="8221211" y="5055326"/>
              <a:ext cx="3906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>
                  <a:solidFill>
                    <a:srgbClr val="285780"/>
                  </a:solidFill>
                </a:rPr>
                <a:t>sasbizottsag.uni-pannon.hu</a:t>
              </a:r>
              <a:endParaRPr lang="hu-HU" dirty="0">
                <a:solidFill>
                  <a:srgbClr val="285780"/>
                </a:solidFill>
              </a:endParaRP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B45E51B4-0A65-89F4-AE3E-E994CB0C769F}"/>
              </a:ext>
            </a:extLst>
          </p:cNvPr>
          <p:cNvSpPr txBox="1"/>
          <p:nvPr/>
        </p:nvSpPr>
        <p:spPr>
          <a:xfrm>
            <a:off x="8623883" y="1098957"/>
            <a:ext cx="322976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b="1" dirty="0">
                <a:latin typeface="IBM Plex Serif Light" panose="02060403050406000203" pitchFamily="18" charset="-18"/>
              </a:rPr>
              <a:t>Egyetemi koordinátorok:</a:t>
            </a:r>
          </a:p>
          <a:p>
            <a:r>
              <a:rPr lang="hu-HU" dirty="0" err="1">
                <a:latin typeface="IBM Plex Serif Light" panose="02060403050406000203" pitchFamily="18" charset="-18"/>
              </a:rPr>
              <a:t>Karakai</a:t>
            </a:r>
            <a:r>
              <a:rPr lang="hu-HU" dirty="0">
                <a:latin typeface="IBM Plex Serif Light" panose="02060403050406000203" pitchFamily="18" charset="-18"/>
              </a:rPr>
              <a:t> Tünde</a:t>
            </a:r>
          </a:p>
          <a:p>
            <a:r>
              <a:rPr lang="hu-HU" dirty="0">
                <a:latin typeface="IBM Plex Serif Light" panose="02060403050406000203" pitchFamily="18" charset="-18"/>
              </a:rPr>
              <a:t>Gyarmati Ildikó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hu-HU" b="1" dirty="0">
                <a:latin typeface="IBM Plex Serif Light" panose="02060403050406000203" pitchFamily="18" charset="-18"/>
              </a:rPr>
              <a:t>Kari koordinátorok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latin typeface="IBM Plex Serif Light" panose="02060403050406000203" pitchFamily="18" charset="-18"/>
              </a:rPr>
              <a:t>Neptun kérvény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latin typeface="IBM Plex Serif Light" panose="02060403050406000203" pitchFamily="18" charset="-18"/>
              </a:rPr>
              <a:t>Testreszabott támogatás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latin typeface="IBM Plex Serif Light" panose="02060403050406000203" pitchFamily="18" charset="-18"/>
              </a:rPr>
              <a:t>Pihenőszoba („</a:t>
            </a:r>
            <a:r>
              <a:rPr lang="hu-HU" dirty="0" err="1">
                <a:latin typeface="IBM Plex Serif Light" panose="02060403050406000203" pitchFamily="18" charset="-18"/>
              </a:rPr>
              <a:t>Cat</a:t>
            </a:r>
            <a:r>
              <a:rPr lang="hu-HU" dirty="0">
                <a:latin typeface="IBM Plex Serif Light" panose="02060403050406000203" pitchFamily="18" charset="-18"/>
              </a:rPr>
              <a:t> </a:t>
            </a:r>
            <a:r>
              <a:rPr lang="hu-HU" dirty="0" err="1">
                <a:latin typeface="IBM Plex Serif Light" panose="02060403050406000203" pitchFamily="18" charset="-18"/>
              </a:rPr>
              <a:t>space</a:t>
            </a:r>
            <a:r>
              <a:rPr lang="hu-HU" dirty="0">
                <a:latin typeface="IBM Plex Serif Light" panose="02060403050406000203" pitchFamily="18" charset="-18"/>
              </a:rPr>
              <a:t>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latin typeface="IBM Plex Serif Light" panose="02060403050406000203" pitchFamily="18" charset="-18"/>
              </a:rPr>
              <a:t>Lelki tanácsadás</a:t>
            </a:r>
          </a:p>
          <a:p>
            <a:endParaRPr lang="hu-HU" dirty="0">
              <a:latin typeface="IBM Plex Serif Light" panose="02060403050406000203" pitchFamily="18" charset="-18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4F5D0AC-9883-EA34-60FF-E424AA6EF3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61" y="934277"/>
            <a:ext cx="7068213" cy="4283765"/>
          </a:xfrm>
          <a:prstGeom prst="rect">
            <a:avLst/>
          </a:prstGeom>
          <a:solidFill>
            <a:srgbClr val="285780"/>
          </a:solidFill>
          <a:ln w="25400">
            <a:solidFill>
              <a:srgbClr val="28578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564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Bejelentkezés nélkül is hasznos dolgok érhetőek el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4562" y="1815576"/>
            <a:ext cx="5085878" cy="2968021"/>
          </a:xfrm>
        </p:spPr>
        <p:txBody>
          <a:bodyPr>
            <a:normAutofit/>
          </a:bodyPr>
          <a:lstStyle/>
          <a:p>
            <a:pPr algn="just"/>
            <a:r>
              <a:rPr lang="hu-H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IBM Plex Serif Light" panose="02060403050406000203" pitchFamily="18" charset="-18"/>
              </a:rPr>
              <a:t>a</a:t>
            </a: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A327284A-1B1B-3C57-F371-2B494A6BE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53" y="923874"/>
            <a:ext cx="10847294" cy="571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5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4561" y="8873"/>
            <a:ext cx="10767733" cy="10692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hu-HU" dirty="0">
                <a:solidFill>
                  <a:srgbClr val="285780"/>
                </a:solidFill>
                <a:latin typeface="Raleway Black" pitchFamily="2" charset="-18"/>
              </a:rPr>
              <a:t>OI weboldala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10718" y="1815576"/>
            <a:ext cx="3340496" cy="2968021"/>
          </a:xfrm>
        </p:spPr>
        <p:txBody>
          <a:bodyPr>
            <a:normAutofit/>
          </a:bodyPr>
          <a:lstStyle/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285780"/>
                </a:solidFill>
                <a:latin typeface="Raleway Medium" panose="020B0603030101060003" pitchFamily="34" charset="-18"/>
              </a:rPr>
              <a:t>friss hírek,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285780"/>
                </a:solidFill>
                <a:latin typeface="Raleway Medium" panose="020B0603030101060003" pitchFamily="34" charset="-18"/>
              </a:rPr>
              <a:t>szabályzatok, 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285780"/>
                </a:solidFill>
                <a:latin typeface="Raleway Medium" panose="020B0603030101060003" pitchFamily="34" charset="-18"/>
              </a:rPr>
              <a:t>ösztöndíjak,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285780"/>
                </a:solidFill>
                <a:latin typeface="Raleway Medium" panose="020B0603030101060003" pitchFamily="34" charset="-18"/>
              </a:rPr>
              <a:t>…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>
                  <a:lumMod val="95000"/>
                  <a:lumOff val="5000"/>
                </a:schemeClr>
              </a:solidFill>
              <a:latin typeface="IBM Plex Serif Light" panose="02060403050406000203" pitchFamily="18" charset="-18"/>
            </a:endParaRPr>
          </a:p>
          <a:p>
            <a:pPr algn="just"/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C431A67-606A-944D-76AA-0D4BDA336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5" y="780958"/>
            <a:ext cx="8968638" cy="503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0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1000</Words>
  <Application>Microsoft Office PowerPoint</Application>
  <PresentationFormat>Szélesvásznú</PresentationFormat>
  <Paragraphs>162</Paragraphs>
  <Slides>22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31" baseType="lpstr">
      <vt:lpstr>IBM Plex Serif Light</vt:lpstr>
      <vt:lpstr>Calibri Light</vt:lpstr>
      <vt:lpstr>IBM Plex Serif Medium</vt:lpstr>
      <vt:lpstr>Arial</vt:lpstr>
      <vt:lpstr>Raleway Medium</vt:lpstr>
      <vt:lpstr>Calibri</vt:lpstr>
      <vt:lpstr>Raleway Black</vt:lpstr>
      <vt:lpstr>Wingdings</vt:lpstr>
      <vt:lpstr>Office-téma</vt:lpstr>
      <vt:lpstr>Hallgatói tájékoztató 2024</vt:lpstr>
      <vt:lpstr>Hol intézhetem ügyeimet?</vt:lpstr>
      <vt:lpstr>Az Igazgatóság</vt:lpstr>
      <vt:lpstr>Ügyintézés - személyesen</vt:lpstr>
      <vt:lpstr>Az Igazgatóság – Ügyintézők</vt:lpstr>
      <vt:lpstr>Az Igazgatóság – Ügyintézők</vt:lpstr>
      <vt:lpstr>Egyéni segítségnyújtás</vt:lpstr>
      <vt:lpstr>Bejelentkezés nélkül is hasznos dolgok érhetőek el</vt:lpstr>
      <vt:lpstr>OI weboldala</vt:lpstr>
      <vt:lpstr>A hallgató legjobb barátai</vt:lpstr>
      <vt:lpstr>Beiratkozás</vt:lpstr>
      <vt:lpstr>Beiratkozás / bejelentkezés</vt:lpstr>
      <vt:lpstr>Aktív / passzív félév</vt:lpstr>
      <vt:lpstr>Tantárgyfelvétel / tanrend</vt:lpstr>
      <vt:lpstr>Mit vállal az állami ösztöndíjas?</vt:lpstr>
      <vt:lpstr>A magyar állami (rész)ösztöndíjas hallgatók kötelezettségei </vt:lpstr>
      <vt:lpstr>A magyar állami (rész)ösztöndíjas hallgatók kötelezettségei </vt:lpstr>
      <vt:lpstr>Meggondolhatom magam?</vt:lpstr>
      <vt:lpstr>Hallgatói pénzügyek</vt:lpstr>
      <vt:lpstr>Kreditrendszer mélységes bugyrai</vt:lpstr>
      <vt:lpstr>HWEB – most még</vt:lpstr>
      <vt:lpstr>Köszönöm a figyelmet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Pannon Egyetem</dc:title>
  <dc:creator>USER</dc:creator>
  <cp:lastModifiedBy>Balázs Gál</cp:lastModifiedBy>
  <cp:revision>42</cp:revision>
  <dcterms:created xsi:type="dcterms:W3CDTF">2021-09-14T10:57:43Z</dcterms:created>
  <dcterms:modified xsi:type="dcterms:W3CDTF">2024-09-02T19:33:15Z</dcterms:modified>
</cp:coreProperties>
</file>